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1" r:id="rId5"/>
    <p:sldMasterId id="2147483693" r:id="rId6"/>
  </p:sldMasterIdLst>
  <p:notesMasterIdLst>
    <p:notesMasterId r:id="rId8"/>
  </p:notesMasterIdLst>
  <p:handoutMasterIdLst>
    <p:handoutMasterId r:id="rId57"/>
  </p:handoutMasterIdLst>
  <p:sldIdLst>
    <p:sldId id="699" r:id="rId7"/>
    <p:sldId id="701" r:id="rId9"/>
    <p:sldId id="702" r:id="rId10"/>
    <p:sldId id="711" r:id="rId11"/>
    <p:sldId id="747" r:id="rId12"/>
    <p:sldId id="748" r:id="rId13"/>
    <p:sldId id="703" r:id="rId14"/>
    <p:sldId id="710" r:id="rId15"/>
    <p:sldId id="749" r:id="rId16"/>
    <p:sldId id="750" r:id="rId17"/>
    <p:sldId id="751" r:id="rId18"/>
    <p:sldId id="755" r:id="rId19"/>
    <p:sldId id="815" r:id="rId20"/>
    <p:sldId id="824" r:id="rId21"/>
    <p:sldId id="816" r:id="rId22"/>
    <p:sldId id="817" r:id="rId23"/>
    <p:sldId id="818" r:id="rId24"/>
    <p:sldId id="819" r:id="rId25"/>
    <p:sldId id="820" r:id="rId26"/>
    <p:sldId id="821" r:id="rId27"/>
    <p:sldId id="822" r:id="rId28"/>
    <p:sldId id="823" r:id="rId29"/>
    <p:sldId id="865" r:id="rId30"/>
    <p:sldId id="866" r:id="rId31"/>
    <p:sldId id="867" r:id="rId32"/>
    <p:sldId id="869" r:id="rId33"/>
    <p:sldId id="868" r:id="rId34"/>
    <p:sldId id="870" r:id="rId35"/>
    <p:sldId id="871" r:id="rId36"/>
    <p:sldId id="812" r:id="rId37"/>
    <p:sldId id="873" r:id="rId38"/>
    <p:sldId id="874" r:id="rId39"/>
    <p:sldId id="875" r:id="rId40"/>
    <p:sldId id="877" r:id="rId41"/>
    <p:sldId id="878" r:id="rId42"/>
    <p:sldId id="879" r:id="rId43"/>
    <p:sldId id="880" r:id="rId44"/>
    <p:sldId id="881" r:id="rId45"/>
    <p:sldId id="813" r:id="rId46"/>
    <p:sldId id="882" r:id="rId47"/>
    <p:sldId id="883" r:id="rId48"/>
    <p:sldId id="814" r:id="rId49"/>
    <p:sldId id="793" r:id="rId50"/>
    <p:sldId id="794" r:id="rId51"/>
    <p:sldId id="795" r:id="rId52"/>
    <p:sldId id="796" r:id="rId53"/>
    <p:sldId id="797" r:id="rId54"/>
    <p:sldId id="798" r:id="rId55"/>
    <p:sldId id="811" r:id="rId56"/>
  </p:sldIdLst>
  <p:sldSz cx="9144000" cy="5143500" type="screen16x9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foru" initials="j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C51A2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396" y="-84"/>
      </p:cViewPr>
      <p:guideLst>
        <p:guide orient="horz" pos="16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1" Type="http://schemas.openxmlformats.org/officeDocument/2006/relationships/commentAuthors" Target="commentAuthors.xml"/><Relationship Id="rId60" Type="http://schemas.openxmlformats.org/officeDocument/2006/relationships/tableStyles" Target="tableStyles.xml"/><Relationship Id="rId6" Type="http://schemas.openxmlformats.org/officeDocument/2006/relationships/slideMaster" Target="slideMasters/slideMaster5.xml"/><Relationship Id="rId59" Type="http://schemas.openxmlformats.org/officeDocument/2006/relationships/viewProps" Target="viewProps.xml"/><Relationship Id="rId58" Type="http://schemas.openxmlformats.org/officeDocument/2006/relationships/presProps" Target="presProps.xml"/><Relationship Id="rId57" Type="http://schemas.openxmlformats.org/officeDocument/2006/relationships/handoutMaster" Target="handoutMasters/handoutMaster1.xml"/><Relationship Id="rId56" Type="http://schemas.openxmlformats.org/officeDocument/2006/relationships/slide" Target="slides/slide49.xml"/><Relationship Id="rId55" Type="http://schemas.openxmlformats.org/officeDocument/2006/relationships/slide" Target="slides/slide48.xml"/><Relationship Id="rId54" Type="http://schemas.openxmlformats.org/officeDocument/2006/relationships/slide" Target="slides/slide47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0" Type="http://schemas.openxmlformats.org/officeDocument/2006/relationships/slide" Target="slides/slide33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281D7-AB8B-4A49-B31C-4FE8BBA57302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2283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 b="1">
                <a:latin typeface="Microsoft YaHei Bold" panose="020B0502040204020203" charset="-122"/>
                <a:ea typeface="Microsoft YaHei Bold" panose="020B0502040204020203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8" Type="http://schemas.openxmlformats.org/officeDocument/2006/relationships/theme" Target="../theme/theme4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8" Type="http://schemas.openxmlformats.org/officeDocument/2006/relationships/slideLayout" Target="../slideLayouts/slideLayout49.xml"/><Relationship Id="rId7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3259455"/>
            <a:r>
              <a:rPr lang="en-US" altLang="zh-CN" dirty="0"/>
              <a:t>Second level</a:t>
            </a:r>
            <a:endParaRPr lang="en-US" altLang="zh-CN" dirty="0"/>
          </a:p>
          <a:p>
            <a:pPr lvl="2" indent="-3038475"/>
            <a:r>
              <a:rPr lang="en-US" altLang="zh-CN" dirty="0"/>
              <a:t>Third level</a:t>
            </a:r>
            <a:endParaRPr lang="en-US" altLang="zh-CN" dirty="0"/>
          </a:p>
          <a:p>
            <a:pPr lvl="3" indent="-3634105"/>
            <a:r>
              <a:rPr lang="en-US" altLang="zh-CN" dirty="0"/>
              <a:t>Fourth level</a:t>
            </a:r>
            <a:endParaRPr lang="en-US" altLang="zh-CN" dirty="0"/>
          </a:p>
          <a:p>
            <a:pPr lvl="4" indent="-3634105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6" name="标题 15"/>
          <p:cNvSpPr>
            <a:spLocks noGrp="1"/>
          </p:cNvSpPr>
          <p:nvPr>
            <p:ph type="ctrTitle"/>
          </p:nvPr>
        </p:nvSpPr>
        <p:spPr>
          <a:xfrm>
            <a:off x="187643" y="72390"/>
            <a:ext cx="714136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7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1" name="组合 10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2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3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500" b="1" kern="1200">
          <a:solidFill>
            <a:schemeClr val="tx1"/>
          </a:solidFill>
          <a:latin typeface="Microsoft YaHei Bold" panose="020B0502040204020203" charset="-122"/>
          <a:ea typeface="Microsoft YaHei Bold" panose="020B0502040204020203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tags" Target="../tags/tag126.xml"/><Relationship Id="rId2" Type="http://schemas.openxmlformats.org/officeDocument/2006/relationships/image" Target="../media/image7.png"/><Relationship Id="rId1" Type="http://schemas.openxmlformats.org/officeDocument/2006/relationships/tags" Target="../tags/tag1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29.png"/><Relationship Id="rId1" Type="http://schemas.openxmlformats.org/officeDocument/2006/relationships/tags" Target="../tags/tag1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30.png"/><Relationship Id="rId1" Type="http://schemas.openxmlformats.org/officeDocument/2006/relationships/tags" Target="../tags/tag1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0" y="988695"/>
            <a:ext cx="9144000" cy="2946083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33901" y="801529"/>
            <a:ext cx="7676674" cy="3319939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  <a:effectLst/>
        </p:spPr>
        <p:txBody>
          <a:bodyPr lIns="45718" rIns="45718" anchor="ctr"/>
          <a:lstStyle/>
          <a:p>
            <a:pPr algn="ctr"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54292" y="22860"/>
            <a:ext cx="9198293" cy="517445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4" name="Shape 26"/>
          <p:cNvSpPr/>
          <p:nvPr/>
        </p:nvSpPr>
        <p:spPr>
          <a:xfrm>
            <a:off x="3021330" y="3127375"/>
            <a:ext cx="3148965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kern="0" dirty="0">
                <a:sym typeface="微软雅黑" panose="020B0503020204020204" pitchFamily="34" charset="-122"/>
              </a:rPr>
              <a:t>实习负责人（实习计划设置）</a:t>
            </a:r>
            <a:endParaRPr lang="zh-CN" sz="1350" kern="0" dirty="0">
              <a:sym typeface="微软雅黑" panose="020B0503020204020204" pitchFamily="34" charset="-122"/>
            </a:endParaRPr>
          </a:p>
        </p:txBody>
      </p:sp>
      <p:sp>
        <p:nvSpPr>
          <p:cNvPr id="16" name="Shape 26"/>
          <p:cNvSpPr/>
          <p:nvPr/>
        </p:nvSpPr>
        <p:spPr>
          <a:xfrm>
            <a:off x="1127760" y="1405414"/>
            <a:ext cx="6888956" cy="133794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lstStyle/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300" b="1" kern="0" dirty="0">
                <a:sym typeface="微软雅黑" panose="020B0503020204020204" pitchFamily="34" charset="-122"/>
              </a:rPr>
              <a:t>校友邦实习实训平台</a:t>
            </a:r>
            <a:endParaRPr lang="zh-CN" sz="3600" b="1" kern="0" dirty="0">
              <a:sym typeface="微软雅黑" panose="020B0503020204020204" pitchFamily="34" charset="-122"/>
            </a:endParaRPr>
          </a:p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100" kern="0" dirty="0">
                <a:sym typeface="微软雅黑" panose="020B0503020204020204" pitchFamily="34" charset="-122"/>
              </a:rPr>
              <a:t>操作指南</a:t>
            </a:r>
            <a:endParaRPr lang="zh-CN" sz="2100" kern="0" dirty="0"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781901" y="2923699"/>
            <a:ext cx="1580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010978" y="4356735"/>
            <a:ext cx="1122521" cy="359569"/>
            <a:chOff x="8365" y="9148"/>
            <a:chExt cx="2357" cy="755"/>
          </a:xfrm>
        </p:grpSpPr>
        <p:sp>
          <p:nvSpPr>
            <p:cNvPr id="29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" y="569595"/>
            <a:ext cx="8212455" cy="40036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电脑网页端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868035" y="1405889"/>
            <a:ext cx="246570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修改个人资料或角色切换</a:t>
            </a:r>
            <a:endParaRPr lang="zh-CN" altLang="en-US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7152640" y="813435"/>
            <a:ext cx="304800" cy="5924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630555" y="631825"/>
            <a:ext cx="549910" cy="396875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" name="文本框 4"/>
          <p:cNvSpPr txBox="1"/>
          <p:nvPr/>
        </p:nvSpPr>
        <p:spPr>
          <a:xfrm>
            <a:off x="741678" y="3088640"/>
            <a:ext cx="327025" cy="107632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功能菜单</a:t>
            </a:r>
            <a:endParaRPr lang="zh-CN" altLang="en-US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9080" y="631825"/>
            <a:ext cx="370840" cy="396875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9" name="文本框 8"/>
          <p:cNvSpPr txBox="1"/>
          <p:nvPr/>
        </p:nvSpPr>
        <p:spPr>
          <a:xfrm>
            <a:off x="937891" y="405761"/>
            <a:ext cx="137858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导航菜单</a:t>
            </a:r>
            <a:endParaRPr lang="zh-CN" altLang="en-US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28390" y="1405890"/>
            <a:ext cx="121666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功能区</a:t>
            </a:r>
            <a:endParaRPr lang="zh-CN" altLang="en-US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81100" y="812800"/>
            <a:ext cx="7291070" cy="378841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526415" y="649605"/>
            <a:ext cx="542290" cy="4133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微信小程序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0" y="533400"/>
            <a:ext cx="4603750" cy="11004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>
              <a:buClrTx/>
              <a:buSzTx/>
              <a:defRPr/>
            </a:pPr>
            <a:r>
              <a:rPr kumimoji="0" lang="zh-CN" altLang="en-US" sz="2400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关注教师端小程序</a:t>
            </a:r>
            <a:endParaRPr kumimoji="0" lang="en-US" altLang="zh-CN" sz="2400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微信扫描下方二维码关注校友邦教师端公众号</a:t>
            </a:r>
            <a:endParaRPr kumimoji="0" lang="en-US" altLang="zh-CN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点击实践管理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→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工作台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07890" y="342900"/>
            <a:ext cx="4300220" cy="17405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>
              <a:buClrTx/>
              <a:buSzTx/>
              <a:defRPr/>
            </a:pPr>
            <a:r>
              <a:rPr kumimoji="0" lang="zh-CN" altLang="en-US" sz="2400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小程序登录</a:t>
            </a:r>
            <a:endParaRPr kumimoji="0" lang="en-US" altLang="zh-CN" sz="2400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输入学校、账号、密码进行登录</a:t>
            </a:r>
            <a:endParaRPr lang="zh-CN" altLang="en-US" b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在下方我的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→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设置里可以退出登录，切换账号或修改密码等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教师账号统一生成，无需自行注册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036820" y="2139315"/>
            <a:ext cx="1863090" cy="2701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0485" y="2057400"/>
            <a:ext cx="2355215" cy="23552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700" y="2067560"/>
            <a:ext cx="2432050" cy="23456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805" y="2139315"/>
            <a:ext cx="1901825" cy="2696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03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实习计划设置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设置实习计划的流程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>
                <a:sym typeface="+mn-ea"/>
              </a:rPr>
              <a:t>实习计划设置</a:t>
            </a:r>
            <a:endParaRPr lang="zh-CN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60450" y="762000"/>
            <a:ext cx="7021513" cy="37839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2400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实习计划设置</a:t>
            </a:r>
            <a:endParaRPr kumimoji="0" lang="zh-CN" altLang="en-US" sz="2400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457200" marR="0" indent="-4572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点击“实践教学”导航菜单，进入实践教学功能模块；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marR="0" indent="-4572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点击“实习计划”按钮，然后点击红色的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创建计划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按钮；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marR="0" indent="-4572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根据提示进行实习计划设置工作：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defRPr/>
            </a:pP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   （1）</a:t>
            </a: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计划详情（输入计划名称，选择时间、课程、参与班级等）；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marR="0" indent="-457200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    （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2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）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设置参与形式及实习要求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；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marR="0" indent="-457200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    （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3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）设置实习项目；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marR="0" indent="-457200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    （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4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）关联指导老师。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>
              <a:buClrTx/>
              <a:buSzTx/>
              <a:defRPr/>
            </a:pPr>
            <a:endParaRPr kumimoji="0" lang="zh-CN" altLang="en-US" sz="1400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680" y="677545"/>
            <a:ext cx="8168640" cy="39477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3.1 </a:t>
            </a:r>
            <a:r>
              <a:rPr lang="zh-CN" altLang="en-US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计划详情</a:t>
            </a:r>
            <a:endParaRPr lang="zh-CN" altLang="en-US">
              <a:sym typeface="+mn-ea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611505" y="1347470"/>
            <a:ext cx="287655" cy="11518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96899" y="2575559"/>
            <a:ext cx="220916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实践教学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endParaRPr kumimoji="0" lang="en-US" altLang="zh-CN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1360170" y="1059180"/>
            <a:ext cx="1339850" cy="3511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745105" y="946150"/>
            <a:ext cx="264287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实习计划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endParaRPr kumimoji="0" lang="en-US" altLang="zh-CN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1979295" y="1779270"/>
            <a:ext cx="1512570" cy="723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536315" y="1599565"/>
            <a:ext cx="196977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创建实习计划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>
            <a:off x="3260725" y="2283460"/>
            <a:ext cx="734695" cy="368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053205" y="2081530"/>
            <a:ext cx="2966085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此处可设置计划列表显示项目和导出计划情况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8445" y="466090"/>
            <a:ext cx="6086475" cy="43745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3.1 </a:t>
            </a:r>
            <a:r>
              <a:rPr lang="zh-CN" altLang="en-US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计划详情</a:t>
            </a:r>
            <a:endParaRPr lang="zh-CN">
              <a:sym typeface="+mn-ea"/>
            </a:endParaRPr>
          </a:p>
        </p:txBody>
      </p:sp>
      <p:sp>
        <p:nvSpPr>
          <p:cNvPr id="4" name="文本框 1"/>
          <p:cNvSpPr txBox="1"/>
          <p:nvPr/>
        </p:nvSpPr>
        <p:spPr>
          <a:xfrm>
            <a:off x="5720080" y="588963"/>
            <a:ext cx="2898775" cy="2953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algn="ctr" defTabSz="914400">
              <a:buClrTx/>
              <a:buSzTx/>
              <a:defRPr/>
            </a:pP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编辑信息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algn="ctr" defTabSz="914400">
              <a:buClrTx/>
              <a:buSzTx/>
              <a:defRPr/>
            </a:pPr>
            <a:endParaRPr kumimoji="0" lang="zh-CN" altLang="en-US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L="342900" marR="0" indent="-342900" defTabSz="914400">
              <a:buClrTx/>
              <a:buSzTx/>
              <a:buAutoNum type="arabicPeriod"/>
              <a:defRPr/>
            </a:pPr>
            <a:r>
              <a:rPr kumimoji="0" lang="zh-CN" altLang="en-US" sz="14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填写计划名称</a:t>
            </a:r>
            <a:endParaRPr kumimoji="0" lang="zh-CN" altLang="en-US" sz="1400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L="342900" marR="0" indent="-342900" defTabSz="914400">
              <a:buClrTx/>
              <a:buSzTx/>
              <a:buAutoNum type="arabicPeriod"/>
              <a:defRPr/>
            </a:pPr>
            <a:r>
              <a:rPr kumimoji="0" lang="zh-CN" altLang="en-US" sz="14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选择实习课程</a:t>
            </a:r>
            <a:endParaRPr kumimoji="0" lang="zh-CN" altLang="en-US" sz="1400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L="342900" marR="0" indent="-342900" defTabSz="914400">
              <a:buClrTx/>
              <a:buSzTx/>
              <a:buAutoNum type="arabicPeriod"/>
              <a:defRPr/>
            </a:pPr>
            <a:r>
              <a:rPr kumimoji="0" lang="zh-CN" altLang="en-US" sz="14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选择参与班级</a:t>
            </a:r>
            <a:endParaRPr kumimoji="0" lang="zh-CN" altLang="en-US" sz="1400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L="342900" marR="0" indent="-342900" defTabSz="914400">
              <a:buClrTx/>
              <a:buSzTx/>
              <a:buAutoNum type="arabicPeriod"/>
              <a:defRPr/>
            </a:pPr>
            <a:r>
              <a:rPr kumimoji="0" lang="zh-CN" altLang="en-US" sz="14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设置实习时间</a:t>
            </a:r>
            <a:endParaRPr kumimoji="0" lang="zh-CN" altLang="en-US" sz="1400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L="342900" marR="0" indent="-342900" defTabSz="914400">
              <a:buClrTx/>
              <a:buSzTx/>
              <a:buAutoNum type="arabicPeriod"/>
              <a:defRPr/>
            </a:pPr>
            <a:r>
              <a:rPr kumimoji="0" lang="zh-CN" altLang="en-US" sz="14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选择实习负责老师</a:t>
            </a:r>
            <a:r>
              <a:rPr kumimoji="0" lang="en-US" altLang="zh-CN" sz="14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(</a:t>
            </a:r>
            <a:r>
              <a:rPr kumimoji="0" lang="zh-CN" altLang="en-US" sz="140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此处不是关联指导老师，是赋予指导老师编辑此计划的权限，可不设置</a:t>
            </a:r>
            <a:r>
              <a:rPr kumimoji="0" lang="zh-CN" altLang="zh-CN" sz="14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）</a:t>
            </a:r>
            <a:endParaRPr kumimoji="0" lang="zh-CN" altLang="en-US" sz="1400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L="342900" marR="0" indent="-342900" defTabSz="914400">
              <a:buClrTx/>
              <a:buSzTx/>
              <a:buAutoNum type="arabicPeriod"/>
              <a:defRPr/>
            </a:pPr>
            <a:r>
              <a:rPr kumimoji="0" lang="zh-CN" altLang="en-US" sz="14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点击提交进行保存，进入第二步实习要求设置。</a:t>
            </a:r>
            <a:endParaRPr kumimoji="0" lang="zh-CN" altLang="en-US" sz="1400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defTabSz="914400">
              <a:buClrTx/>
              <a:buSzTx/>
              <a:defRPr/>
            </a:pPr>
            <a:endParaRPr kumimoji="0" lang="zh-CN" altLang="en-US" sz="14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defTabSz="914400">
              <a:buClrTx/>
              <a:buSzTx/>
              <a:defRPr/>
            </a:pPr>
            <a:r>
              <a:rPr kumimoji="0" lang="zh-CN" altLang="en-US" sz="14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说明：标</a:t>
            </a:r>
            <a:r>
              <a:rPr kumimoji="0" lang="en-US" altLang="zh-CN" sz="14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*</a:t>
            </a:r>
            <a:r>
              <a:rPr kumimoji="0" lang="zh-CN" altLang="en-US" sz="14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号为必填项</a:t>
            </a:r>
            <a:endParaRPr kumimoji="0" lang="zh-CN" altLang="en-US" sz="1400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H="1" flipV="1">
            <a:off x="2987675" y="3435985"/>
            <a:ext cx="901700" cy="4806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380613" y="3867785"/>
            <a:ext cx="676338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更多设置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中可以完善实习目的、实习内容等文字内容，为可选内容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595" y="610870"/>
            <a:ext cx="8512175" cy="39217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3.2 </a:t>
            </a:r>
            <a:r>
              <a:rPr lang="zh-CN" altLang="en-US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设置参与形式及实习要求</a:t>
            </a:r>
            <a:endParaRPr lang="zh-CN" altLang="en-US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28140" y="1571621"/>
            <a:ext cx="285496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实习计划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功能菜单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6" name="直接箭头连接符 5"/>
          <p:cNvCxnSpPr>
            <a:stCxn id="5" idx="1"/>
          </p:cNvCxnSpPr>
          <p:nvPr/>
        </p:nvCxnSpPr>
        <p:spPr>
          <a:xfrm flipH="1" flipV="1">
            <a:off x="963295" y="1571625"/>
            <a:ext cx="664845" cy="1682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036185" y="1571623"/>
            <a:ext cx="2122170" cy="82994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3.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实习要求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，设置相关实习参与形式及实习要求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7230745" y="2144395"/>
            <a:ext cx="760095" cy="4038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002790" y="854692"/>
            <a:ext cx="2979420" cy="337186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实践教学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导航菜单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683895" y="998220"/>
            <a:ext cx="1318895" cy="609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499870" y="3068955"/>
            <a:ext cx="5942965" cy="82994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提示：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第一步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计划详情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里点下一步或实习要求，会直接进入到设置实习要求界面，无需返回此页面进入实习要求设置；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defTabSz="914400">
              <a:buClrTx/>
              <a:buSzTx/>
              <a:defRPr/>
            </a:pP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          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白底按钮表示未操作，蓝底按钮表示已完成。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650" y="577850"/>
            <a:ext cx="8216265" cy="43351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3.2 </a:t>
            </a:r>
            <a:r>
              <a:rPr lang="zh-CN" altLang="en-US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设置参与形式及实习要求</a:t>
            </a:r>
            <a:endParaRPr lang="zh-CN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89069" y="2505075"/>
            <a:ext cx="2979420" cy="107632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选择参与形式，分为自主、集中、双向三种，一个计划可以同时有多种参与形式，也可以只选择一种参与形式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7" name="直接箭头连接符 6"/>
          <p:cNvCxnSpPr>
            <a:stCxn id="4" idx="1"/>
          </p:cNvCxnSpPr>
          <p:nvPr/>
        </p:nvCxnSpPr>
        <p:spPr>
          <a:xfrm flipH="1" flipV="1">
            <a:off x="3275965" y="2499360"/>
            <a:ext cx="713105" cy="5441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252594" y="404495"/>
            <a:ext cx="2979420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点击此处可以在实习计划各设置步骤间切换</a:t>
            </a:r>
            <a:endParaRPr kumimoji="0" lang="zh-CN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6" name="直接箭头连接符 5"/>
          <p:cNvCxnSpPr>
            <a:stCxn id="5" idx="1"/>
          </p:cNvCxnSpPr>
          <p:nvPr/>
        </p:nvCxnSpPr>
        <p:spPr>
          <a:xfrm flipH="1">
            <a:off x="3930650" y="696595"/>
            <a:ext cx="321945" cy="4210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132579" y="3581400"/>
            <a:ext cx="2979420" cy="82994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设置实习要求，比如：三方协议、签到、周日志、实习报告、成绩鉴定等。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2700020" y="3795395"/>
            <a:ext cx="1367790" cy="1441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068445" y="1298575"/>
            <a:ext cx="48139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>
                <a:solidFill>
                  <a:srgbClr val="FF0000"/>
                </a:solidFill>
                <a:ea typeface="宋体" panose="02010600030101010101" pitchFamily="2" charset="-122"/>
              </a:rPr>
              <a:t>自主安排：适合分散实习，学生自己找实习单位岗位，需要学生报名提交岗位；</a:t>
            </a:r>
            <a:endParaRPr lang="zh-CN" altLang="en-US" sz="10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zh-CN" altLang="en-US" sz="1000">
                <a:solidFill>
                  <a:srgbClr val="FF0000"/>
                </a:solidFill>
                <a:ea typeface="宋体" panose="02010600030101010101" pitchFamily="2" charset="-122"/>
              </a:rPr>
              <a:t>集中安排：统一安排学生到一处或多处实习点</a:t>
            </a:r>
            <a:r>
              <a:rPr lang="en-US" altLang="zh-CN" sz="1000">
                <a:solidFill>
                  <a:srgbClr val="FF0000"/>
                </a:solidFill>
                <a:ea typeface="宋体" panose="02010600030101010101" pitchFamily="2" charset="-122"/>
              </a:rPr>
              <a:t>/</a:t>
            </a:r>
            <a:r>
              <a:rPr lang="zh-CN" altLang="en-US" sz="1000">
                <a:solidFill>
                  <a:srgbClr val="FF0000"/>
                </a:solidFill>
                <a:ea typeface="宋体" panose="02010600030101010101" pitchFamily="2" charset="-122"/>
              </a:rPr>
              <a:t>实习基地参观或学习等；</a:t>
            </a:r>
            <a:endParaRPr lang="zh-CN" altLang="en-US" sz="10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zh-CN" altLang="en-US" sz="1000">
                <a:solidFill>
                  <a:srgbClr val="FF0000"/>
                </a:solidFill>
                <a:ea typeface="宋体" panose="02010600030101010101" pitchFamily="2" charset="-122"/>
              </a:rPr>
              <a:t>双向选择：学生可选择报名自己想参与的实习项目或选题，实习项目和选题绑定指导老师，可设置是否需要指导老师审核同意学生报名，这样学生和老师可双向选择。</a:t>
            </a:r>
            <a:endParaRPr lang="zh-CN" altLang="en-US" sz="10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3197225" y="1563370"/>
            <a:ext cx="871220" cy="2882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3.2 </a:t>
            </a:r>
            <a:r>
              <a:rPr lang="zh-CN" altLang="en-US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设置参与形式及实习要求</a:t>
            </a:r>
            <a:endParaRPr lang="zh-CN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020" y="635635"/>
            <a:ext cx="8569960" cy="40366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65750" y="1532890"/>
            <a:ext cx="3491230" cy="304609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根据课程要求，选择是否需要；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实习报告模板，可选择系统推荐模板，也可以选择自定义上传的模板。自定义模板上传的时候需要选择是否要人工处理；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3.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成绩鉴定可预览和选择系统自带的，也可以咨询校友邦工作人员上传自定义的；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4.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如选择了多种实习形式，可分别设置每种形式下的实习要求；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5.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点击下一步，可直接保存，然后进入第三步设置项目。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706755"/>
            <a:ext cx="8352790" cy="40112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3.3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设置实习项目</a:t>
            </a:r>
            <a:endParaRPr lang="zh-CN" altLang="en-US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32634" y="1132205"/>
            <a:ext cx="297942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点击实践教学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→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实习计划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1188085" y="1275080"/>
            <a:ext cx="720090" cy="2882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121784" y="1563369"/>
            <a:ext cx="3220085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在功能区找到对应计划，点击第三个按钮，设置实习项目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7430770" y="1714500"/>
            <a:ext cx="1029970" cy="5689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499870" y="3068955"/>
            <a:ext cx="5942965" cy="82994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提示：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第二步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实习要求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里点下一步或设置项目，会直接进入到设置实习项目界面，无需返回此页面进入实习项目设置；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defTabSz="914400">
              <a:buClrTx/>
              <a:buSzTx/>
              <a:defRPr/>
            </a:pP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          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白底按钮表示未操作，蓝底按钮表示已完成。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1363980" y="1133475"/>
            <a:ext cx="7399973" cy="3068003"/>
          </a:xfrm>
          <a:prstGeom prst="rect">
            <a:avLst/>
          </a:prstGeom>
          <a:solidFill>
            <a:srgbClr val="EFEFEF"/>
          </a:solidFill>
          <a:ln w="12700">
            <a:noFill/>
            <a:miter lim="400000"/>
          </a:ln>
          <a:effectLst>
            <a:outerShdw dir="13500000" sy="23000" kx="1200000" algn="br" rotWithShape="0">
              <a:prstClr val="black">
                <a:alpha val="9000"/>
              </a:prstClr>
            </a:outerShdw>
            <a:reflection stA="45000" endPos="0" dist="50800" dir="5400000" sy="-100000" algn="bl" rotWithShape="0"/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476" y="923925"/>
            <a:ext cx="1772603" cy="939165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-1745153" y="-922362"/>
            <a:ext cx="1279706" cy="504321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ea typeface="字魂105号-简雅黑" panose="00000500000000000000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96240" y="1001078"/>
            <a:ext cx="967740" cy="50673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700" kern="0" dirty="0">
                <a:sym typeface="+mn-ea"/>
              </a:rPr>
              <a:t>目录</a:t>
            </a:r>
            <a:endParaRPr lang="zh-CN" sz="2700" kern="0" dirty="0">
              <a:sym typeface="+mn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48603" y="1484948"/>
            <a:ext cx="1286351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kern="0" dirty="0">
                <a:sym typeface="+mn-ea"/>
              </a:rPr>
              <a:t>CONTENTS</a:t>
            </a:r>
            <a:endParaRPr lang="zh-CN" sz="1350" kern="0" dirty="0"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24810" y="1727200"/>
            <a:ext cx="2439035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校友邦平台角色介绍和整体流程概述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90520" y="1405890"/>
            <a:ext cx="2065020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平台角色和流程概述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30438" y="1311910"/>
            <a:ext cx="69024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01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2924651" y="2760186"/>
            <a:ext cx="2198370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设置实习计划的流程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921000" y="2422525"/>
            <a:ext cx="2131060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实习计划设置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204244" y="2345055"/>
            <a:ext cx="74358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03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043136" y="1727359"/>
            <a:ext cx="1971199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教师账号如何登录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008846" y="1405890"/>
            <a:ext cx="1627823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登录指南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273834" y="1311910"/>
            <a:ext cx="74676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02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6043295" y="2760345"/>
            <a:ext cx="2258695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实习基地</a:t>
            </a:r>
            <a:r>
              <a:rPr lang="en-US" alt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/</a:t>
            </a:r>
            <a:r>
              <a:rPr lang="zh-CN" altLang="en-US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实习点录入、使用和管理</a:t>
            </a:r>
            <a:endParaRPr lang="zh-CN" altLang="en-US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009005" y="2421890"/>
            <a:ext cx="2004695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实践基地管理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267484" y="2345055"/>
            <a:ext cx="75946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04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0" name="组合 9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4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2" name="图片 1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2230914" y="3340735"/>
            <a:ext cx="743585" cy="645160"/>
          </a:xfrm>
          <a:prstGeom prst="rect">
            <a:avLst/>
          </a:prstGeom>
        </p:spPr>
        <p:txBody>
          <a:bodyPr wrap="none">
            <a:spAutoFit/>
          </a:bodyPr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05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65897" y="3340735"/>
            <a:ext cx="75946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06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21000" y="3456940"/>
            <a:ext cx="2131060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统计报表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43295" y="3456940"/>
            <a:ext cx="2131060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其它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47511" y="3797776"/>
            <a:ext cx="2198370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实习数据的查看、统计和导出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43136" y="3755866"/>
            <a:ext cx="2198370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实习保险、调查问卷等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580390"/>
            <a:ext cx="8534400" cy="43510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3.3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设置实习项目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自主项目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24300" y="580390"/>
            <a:ext cx="3897630" cy="82994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根据第二步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实习要求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里选择的实习形式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，会出现对应形式的项目，选择自主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/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集中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/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双向形式，分别进行设置。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2700020" y="1347470"/>
            <a:ext cx="1224280" cy="2876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245735" y="1410335"/>
            <a:ext cx="3787775" cy="3230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1.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实习时间：自主项目的时间，不能超过实习计划时间范围；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2.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岗位申请时间：自主实习学生报名提交岗位的时间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3.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岗位时间到期：是否允许学生继续申请可选择，默认允许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4.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岗位审核：可选择是否需要指导老师审核岗位，默认无需审核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5.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安排学生：添加学生可选择参与此自主项目的学生范围，可按专业班级选择，如果学生比较分散，可以复制</a:t>
            </a: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Excel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表中的学号列，粘贴到搜索框，搜索选中学号的所有学生，进行勾选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6.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关联指导老师：关联关系比较简单的，比如一个老师指导一个班级，可直接在此处关联。如果关联比较复杂，比如有几个班的学生，每个老师带几名学生，可以先跳过关联，设置好项目，先发布项目，然后在实习明细中通过师生关系关联模板统一关联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7.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每个实习计划只有一个自主项目。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3.3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设置实习项目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集中</a:t>
            </a:r>
            <a:r>
              <a:rPr lang="zh-CN" altLang="en-US">
                <a:sym typeface="+mn-ea"/>
              </a:rPr>
              <a:t>项目</a:t>
            </a:r>
            <a:endParaRPr lang="zh-CN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365" y="756920"/>
            <a:ext cx="8383905" cy="37395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76375" y="3599180"/>
            <a:ext cx="72002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1.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同一个实习计划中，可以创建多个集中项目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2.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点</a:t>
            </a: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新增项目</a:t>
            </a: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”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按钮，可以手动录入集中项目，适合集中项目比较少的情况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3.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点</a:t>
            </a: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项目导入</a:t>
            </a: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”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按钮，可下载项目模板和分组安排模板，通过模板，批量导入生成集中项目，适合集中项目非常多的情况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3.3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设置实习项目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集中项目</a:t>
            </a:r>
            <a:endParaRPr lang="zh-CN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165" y="700405"/>
            <a:ext cx="8536305" cy="41065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47970" y="1488440"/>
            <a:ext cx="3659505" cy="27070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altLang="en-US" sz="1000">
                <a:solidFill>
                  <a:srgbClr val="FF0000"/>
                </a:solidFill>
                <a:ea typeface="宋体" panose="02010600030101010101" pitchFamily="2" charset="-122"/>
              </a:rPr>
              <a:t>点</a:t>
            </a:r>
            <a:r>
              <a:rPr lang="en-US" altLang="zh-CN" sz="1000">
                <a:solidFill>
                  <a:srgbClr val="FF0000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1000">
                <a:solidFill>
                  <a:srgbClr val="FF0000"/>
                </a:solidFill>
                <a:ea typeface="宋体" panose="02010600030101010101" pitchFamily="2" charset="-122"/>
              </a:rPr>
              <a:t>新增项目</a:t>
            </a:r>
            <a:r>
              <a:rPr lang="en-US" altLang="zh-CN" sz="1000">
                <a:solidFill>
                  <a:srgbClr val="FF0000"/>
                </a:solidFill>
                <a:ea typeface="宋体" panose="02010600030101010101" pitchFamily="2" charset="-122"/>
              </a:rPr>
              <a:t>”</a:t>
            </a:r>
            <a:r>
              <a:rPr lang="zh-CN" altLang="en-US" sz="1000">
                <a:solidFill>
                  <a:srgbClr val="FF0000"/>
                </a:solidFill>
                <a:ea typeface="宋体" panose="02010600030101010101" pitchFamily="2" charset="-122"/>
              </a:rPr>
              <a:t>手动录入界面如图；</a:t>
            </a:r>
            <a:endParaRPr lang="zh-CN" altLang="en-US" sz="10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en-US" altLang="zh-CN" sz="1000">
                <a:solidFill>
                  <a:srgbClr val="FF0000"/>
                </a:solidFill>
                <a:ea typeface="宋体" panose="02010600030101010101" pitchFamily="2" charset="-122"/>
              </a:rPr>
              <a:t>2.</a:t>
            </a:r>
            <a:r>
              <a:rPr lang="zh-CN" altLang="en-US" sz="1000">
                <a:solidFill>
                  <a:srgbClr val="FF0000"/>
                </a:solidFill>
                <a:ea typeface="宋体" panose="02010600030101010101" pitchFamily="2" charset="-122"/>
              </a:rPr>
              <a:t>如果要区分集中项目对应的实习单位，那么项目名称建议用单位名称，比较好区分。如果不区分实习单位，那么所有参与集中项目的学生可以放到一个集中项目里；</a:t>
            </a:r>
            <a:endParaRPr lang="zh-CN" altLang="en-US" sz="10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en-US" altLang="zh-CN" sz="1000">
                <a:solidFill>
                  <a:srgbClr val="FF0000"/>
                </a:solidFill>
                <a:ea typeface="宋体" panose="02010600030101010101" pitchFamily="2" charset="-122"/>
              </a:rPr>
              <a:t>3.</a:t>
            </a:r>
            <a:r>
              <a:rPr lang="zh-CN" altLang="en-US" sz="1000">
                <a:solidFill>
                  <a:srgbClr val="FF0000"/>
                </a:solidFill>
                <a:ea typeface="宋体" panose="02010600030101010101" pitchFamily="2" charset="-122"/>
              </a:rPr>
              <a:t>安排学生</a:t>
            </a:r>
            <a:r>
              <a:rPr lang="zh-CN" altLang="en-US" sz="1000">
                <a:solidFill>
                  <a:srgbClr val="FF0000"/>
                </a:solidFill>
                <a:ea typeface="宋体" panose="02010600030101010101" pitchFamily="2" charset="-122"/>
              </a:rPr>
              <a:t>：</a:t>
            </a:r>
            <a:r>
              <a:rPr lang="zh-CN" altLang="en-US" sz="10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添加学生可选择参与此集中项目的学生范围，可按专业班级选择，如果学生比较分散，可以复制</a:t>
            </a:r>
            <a:r>
              <a:rPr lang="en-US" altLang="zh-CN" sz="10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Excel</a:t>
            </a:r>
            <a:r>
              <a:rPr lang="zh-CN" altLang="en-US" sz="10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表中的学号列，粘贴到搜索框，搜索选中学号的所有学生，进行勾选</a:t>
            </a:r>
            <a:endParaRPr lang="zh-CN" altLang="en-US" sz="1000">
              <a:solidFill>
                <a:srgbClr val="FF0000"/>
              </a:solidFill>
              <a:ea typeface="宋体" panose="02010600030101010101" pitchFamily="2" charset="-122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1000">
                <a:solidFill>
                  <a:srgbClr val="FF0000"/>
                </a:solidFill>
                <a:ea typeface="宋体" panose="02010600030101010101" pitchFamily="2" charset="-122"/>
                <a:cs typeface="+mn-ea"/>
              </a:rPr>
              <a:t>4.关联指导老师：</a:t>
            </a:r>
            <a:r>
              <a:rPr lang="zh-CN" altLang="en-US" sz="10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ea"/>
              </a:rPr>
              <a:t>关联关系比较简单的，比如一个老师指导一个班级，可直接在此处关联。如果关联比较复杂，比如有几个班的学生，每个老师带几名学生，可以先跳过关联，设置好项目，先发布完所有项目，然后在实习明细中通过师生关系关联模板统一关联</a:t>
            </a:r>
            <a:endParaRPr lang="zh-CN" altLang="en-US" sz="1000">
              <a:solidFill>
                <a:srgbClr val="FF0000"/>
              </a:solidFill>
              <a:ea typeface="宋体" panose="02010600030101010101" pitchFamily="2" charset="-122"/>
              <a:cs typeface="+mn-ea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10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ea"/>
              </a:rPr>
              <a:t>5.</a:t>
            </a:r>
            <a:r>
              <a:rPr lang="zh-CN" altLang="en-US" sz="10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ea"/>
              </a:rPr>
              <a:t>实习单位</a:t>
            </a:r>
            <a:r>
              <a:rPr lang="en-US" altLang="zh-CN" sz="10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ea"/>
              </a:rPr>
              <a:t>/</a:t>
            </a:r>
            <a:r>
              <a:rPr lang="zh-CN" altLang="en-US" sz="10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ea"/>
              </a:rPr>
              <a:t>岗位：大部分学校此处为选填项，可选择已录入到系统中的实习基地</a:t>
            </a:r>
            <a:r>
              <a:rPr lang="en-US" altLang="zh-CN" sz="10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ea"/>
              </a:rPr>
              <a:t>/</a:t>
            </a:r>
            <a:r>
              <a:rPr lang="zh-CN" altLang="en-US" sz="10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ea"/>
              </a:rPr>
              <a:t>实习点以及下边的岗位，这样统计数据将更加详细。录入实习基地可参考本文档后边的相关内容</a:t>
            </a:r>
            <a:endParaRPr lang="zh-CN" altLang="en-US" sz="1000">
              <a:solidFill>
                <a:srgbClr val="FF0000"/>
              </a:solidFill>
              <a:ea typeface="宋体" panose="02010600030101010101" pitchFamily="2" charset="-122"/>
              <a:cs typeface="+mn-ea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10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ea"/>
              </a:rPr>
              <a:t>6.</a:t>
            </a:r>
            <a:r>
              <a:rPr lang="zh-CN" altLang="en-US" sz="10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ea"/>
              </a:rPr>
              <a:t>发布项目</a:t>
            </a:r>
            <a:endParaRPr lang="zh-CN" altLang="en-US" sz="1000">
              <a:solidFill>
                <a:srgbClr val="FF0000"/>
              </a:solidFill>
              <a:ea typeface="宋体" panose="02010600030101010101" pitchFamily="2" charset="-122"/>
              <a:cs typeface="+mn-ea"/>
            </a:endParaRPr>
          </a:p>
          <a:p>
            <a:endParaRPr lang="zh-CN" altLang="en-US" sz="10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3.3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设置实习项目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集中项目</a:t>
            </a:r>
            <a:endParaRPr lang="zh-CN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035" y="670560"/>
            <a:ext cx="8329930" cy="40278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03855" y="1113155"/>
            <a:ext cx="4404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如果集中项目要区分实习单位，项目比较多，可点项目导入，通过模板批量创建集中项目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3.3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设置实习项目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集中项目</a:t>
            </a:r>
            <a:endParaRPr lang="zh-CN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020" y="941070"/>
            <a:ext cx="8061960" cy="32613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10660" y="402590"/>
            <a:ext cx="4234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模板的填写，请严格按照提示说明，如还有问题，可直接联系校友邦服务人员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3.3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设置实习项目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双向项目</a:t>
            </a:r>
            <a:endParaRPr lang="zh-CN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8535" y="541020"/>
            <a:ext cx="7186295" cy="4349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53890" y="839470"/>
            <a:ext cx="405003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1.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可安排学生：添加学生这里和自主集中不同，是指允许报名此项目的学生范围，选择学生范围的方法可参考自主或集中项目；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2.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关联指导老师：此处可直接选择一名或多名老师作为此双向项目的负责老师，学生成功报名通过后，学生的指导老师就会是这里设置的老师；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3.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实习单位</a:t>
            </a: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/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岗位：同集中项目；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4.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同一个实习计划下可以有多个双向项目，这点跟集中项目相同；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5.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双向项目也可以批量导入，此处也和集中项目类似，但批量导入双向项目的模板更简单，且只有一个。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 descr="矩形 23552"/>
          <p:cNvSpPr>
            <a:spLocks noChangeArrowheads="1"/>
          </p:cNvSpPr>
          <p:nvPr/>
        </p:nvSpPr>
        <p:spPr bwMode="auto">
          <a:xfrm>
            <a:off x="308610" y="133985"/>
            <a:ext cx="4936490" cy="32194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rIns="45718" rtlCol="0">
            <a:spAutoFit/>
          </a:bodyPr>
          <a:lstStyle/>
          <a:p>
            <a:r>
              <a:rPr lang="en-US" altLang="zh-CN" sz="1500" b="0">
                <a:sym typeface="+mn-ea"/>
              </a:rPr>
              <a:t> 3.4 </a:t>
            </a:r>
            <a:r>
              <a:rPr lang="zh-CN" sz="1500">
                <a:sym typeface="+mn-ea"/>
              </a:rPr>
              <a:t>实习计划设置</a:t>
            </a:r>
            <a:r>
              <a:rPr lang="en-US" altLang="zh-CN" sz="1500">
                <a:sym typeface="+mn-ea"/>
              </a:rPr>
              <a:t>-</a:t>
            </a:r>
            <a:r>
              <a:rPr lang="zh-CN" sz="1500">
                <a:sym typeface="+mn-ea"/>
              </a:rPr>
              <a:t>关联指导老师</a:t>
            </a:r>
            <a:r>
              <a:rPr lang="en-US" altLang="zh-CN" sz="1500">
                <a:sym typeface="+mn-ea"/>
              </a:rPr>
              <a:t>-</a:t>
            </a:r>
            <a:r>
              <a:rPr lang="zh-CN" altLang="en-US" sz="1500">
                <a:sym typeface="+mn-ea"/>
              </a:rPr>
              <a:t>自主或集中项目中关联</a:t>
            </a:r>
            <a:endParaRPr lang="zh-CN" altLang="en-US" sz="1500" b="1">
              <a:solidFill>
                <a:schemeClr val="tx1"/>
              </a:solidFill>
              <a:latin typeface="Microsoft YaHei Bold" panose="020B0502040204020203" charset="-122"/>
              <a:ea typeface="Microsoft YaHei Bold" panose="020B0502040204020203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35930" y="770890"/>
            <a:ext cx="1661636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lt"/>
              </a:rPr>
              <a:t>关联指导老师</a:t>
            </a:r>
            <a:endParaRPr lang="zh-CN" sz="1500" kern="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4" name="TextBox 11"/>
          <p:cNvSpPr/>
          <p:nvPr/>
        </p:nvSpPr>
        <p:spPr>
          <a:xfrm>
            <a:off x="5535295" y="1199515"/>
            <a:ext cx="2571750" cy="122999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1.</a:t>
            </a:r>
            <a:r>
              <a:rPr lang="zh-CN" altLang="en-US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自主项目和集中项目中，如师生关联关系比较简单，可直接在项目中手动关联</a:t>
            </a:r>
            <a:endParaRPr lang="zh-CN" altLang="en-US" sz="900" kern="0" dirty="0">
              <a:solidFill>
                <a:schemeClr val="tx1">
                  <a:lumMod val="65000"/>
                  <a:lumOff val="35000"/>
                </a:schemeClr>
              </a:solidFill>
              <a:sym typeface="+mn-lt"/>
            </a:endParaRPr>
          </a:p>
          <a:p>
            <a:pPr lvl="0" algn="l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2.</a:t>
            </a:r>
            <a:r>
              <a:rPr lang="zh-CN" altLang="en-US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点击关联指导老师右侧的下拉箭头，会弹出左下的界面；</a:t>
            </a:r>
            <a:endParaRPr lang="zh-CN" altLang="en-US" sz="900" kern="0" dirty="0">
              <a:solidFill>
                <a:schemeClr val="tx1">
                  <a:lumMod val="65000"/>
                  <a:lumOff val="35000"/>
                </a:schemeClr>
              </a:solidFill>
              <a:sym typeface="+mn-lt"/>
            </a:endParaRPr>
          </a:p>
          <a:p>
            <a:pPr lvl="0" algn="l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3.</a:t>
            </a:r>
            <a:r>
              <a:rPr lang="zh-CN" altLang="en-US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本页面关联仅针对比较简单的关联，复杂的请参考下一页。</a:t>
            </a:r>
            <a:endParaRPr lang="zh-CN" altLang="en-US" sz="900" kern="0" dirty="0">
              <a:solidFill>
                <a:schemeClr val="tx1">
                  <a:lumMod val="65000"/>
                  <a:lumOff val="35000"/>
                </a:schemeClr>
              </a:solidFill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35930" y="2840196"/>
            <a:ext cx="1404938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lt"/>
              </a:rPr>
              <a:t>详细步骤</a:t>
            </a:r>
            <a:endParaRPr lang="zh-CN" sz="1500" kern="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" name="TextBox 11"/>
          <p:cNvSpPr/>
          <p:nvPr/>
        </p:nvSpPr>
        <p:spPr>
          <a:xfrm>
            <a:off x="5535930" y="3192145"/>
            <a:ext cx="2571115" cy="14236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1.</a:t>
            </a:r>
            <a:r>
              <a:rPr lang="zh-CN" altLang="en-US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在未关联中，选择要关联的班级或学生</a:t>
            </a:r>
            <a:r>
              <a:rPr lang="zh-CN" altLang="en-US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；如学生要关联多名指导老师，也可以在已关联中选择；</a:t>
            </a:r>
            <a:endParaRPr lang="zh-CN" altLang="en-US" sz="900" kern="0" dirty="0">
              <a:solidFill>
                <a:schemeClr val="tx1">
                  <a:lumMod val="65000"/>
                  <a:lumOff val="35000"/>
                </a:schemeClr>
              </a:solidFill>
              <a:sym typeface="+mn-lt"/>
            </a:endParaRPr>
          </a:p>
          <a:p>
            <a:pPr lvl="0" algn="l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2.</a:t>
            </a:r>
            <a:r>
              <a:rPr lang="zh-CN" altLang="en-US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右侧搜索，勾选相应的老师，可选择多名老师；</a:t>
            </a:r>
            <a:endParaRPr lang="zh-CN" altLang="en-US" sz="900" kern="0" dirty="0">
              <a:solidFill>
                <a:schemeClr val="tx1">
                  <a:lumMod val="65000"/>
                  <a:lumOff val="35000"/>
                </a:schemeClr>
              </a:solidFill>
              <a:sym typeface="+mn-lt"/>
            </a:endParaRPr>
          </a:p>
          <a:p>
            <a:pPr lvl="0" algn="l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3.</a:t>
            </a:r>
            <a:r>
              <a:rPr lang="zh-CN" altLang="en-US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点击下方关联按钮。关联完毕，发布项目保存。</a:t>
            </a:r>
            <a:endParaRPr lang="zh-CN" altLang="en-US" sz="900" kern="0" dirty="0">
              <a:solidFill>
                <a:schemeClr val="tx1">
                  <a:lumMod val="65000"/>
                  <a:lumOff val="35000"/>
                </a:schemeClr>
              </a:solidFill>
              <a:sym typeface="+mn-lt"/>
            </a:endParaRPr>
          </a:p>
        </p:txBody>
      </p:sp>
      <p:sp>
        <p:nvSpPr>
          <p:cNvPr id="9" name="Shape 22"/>
          <p:cNvSpPr>
            <a:spLocks noChangeArrowheads="1"/>
          </p:cNvSpPr>
          <p:nvPr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230370" y="2890520"/>
            <a:ext cx="38227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066165" y="2751455"/>
            <a:ext cx="3960000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0025" y="537210"/>
            <a:ext cx="3164205" cy="21666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55" y="2840355"/>
            <a:ext cx="4233545" cy="212661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3.4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>
                <a:sym typeface="+mn-ea"/>
              </a:rPr>
              <a:t>关联指导老师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批量关联指导老师</a:t>
            </a:r>
            <a:endParaRPr lang="zh-CN" altLang="en-US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130" y="677545"/>
            <a:ext cx="8587740" cy="40798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54325" y="1085850"/>
            <a:ext cx="54019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当发布完实习项目后，如有学生未关联，系统会提示去关联，可直接点去关联，也可以在实习计划列表页面，点击下方关联指导老师的链接，进入相应页面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680" y="762000"/>
            <a:ext cx="8168005" cy="38042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3.4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>
                <a:sym typeface="+mn-ea"/>
              </a:rPr>
              <a:t>关联指导老师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批量关联指导老师</a:t>
            </a:r>
            <a:endParaRPr lang="zh-CN" altLang="en-US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92070" y="2391410"/>
            <a:ext cx="4411980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全选（或当前页全选），点右侧新增或移除关联老师，可进行手动关联或移除指导老师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1764030" y="2139315"/>
            <a:ext cx="737870" cy="3873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>
            <a:stCxn id="5" idx="1"/>
          </p:cNvCxnSpPr>
          <p:nvPr/>
        </p:nvCxnSpPr>
        <p:spPr>
          <a:xfrm flipH="1">
            <a:off x="5292090" y="1207135"/>
            <a:ext cx="287655" cy="4279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579745" y="915668"/>
            <a:ext cx="1758950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单个或多个学生筛选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1548130" y="1923415"/>
            <a:ext cx="143510" cy="12242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605280" y="3180715"/>
            <a:ext cx="2454275" cy="107632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3.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关联关系复杂的情况，请点击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批量导入师生关系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，下载师生关联模板，批量关联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3.4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>
                <a:sym typeface="+mn-ea"/>
              </a:rPr>
              <a:t>关联指导老师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批量关联指导老师</a:t>
            </a:r>
            <a:endParaRPr lang="zh-CN" altLang="en-US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" y="466090"/>
            <a:ext cx="6021070" cy="44151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83350" y="457200"/>
            <a:ext cx="248158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olidFill>
                  <a:srgbClr val="FF0000"/>
                </a:solidFill>
              </a:rPr>
              <a:t>1.</a:t>
            </a:r>
            <a:r>
              <a:rPr lang="zh-CN" altLang="en-US" sz="1400">
                <a:solidFill>
                  <a:srgbClr val="FF0000"/>
                </a:solidFill>
                <a:ea typeface="宋体" panose="02010600030101010101" pitchFamily="2" charset="-122"/>
              </a:rPr>
              <a:t>师生关系导入模板中的范例不要删除；</a:t>
            </a:r>
            <a:endParaRPr lang="zh-CN" altLang="en-US" sz="14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en-US" altLang="zh-CN" sz="1400">
                <a:solidFill>
                  <a:srgbClr val="FF0000"/>
                </a:solidFill>
                <a:ea typeface="宋体" panose="02010600030101010101" pitchFamily="2" charset="-122"/>
              </a:rPr>
              <a:t>2.</a:t>
            </a:r>
            <a:r>
              <a:rPr lang="zh-CN" altLang="en-US" sz="1400">
                <a:solidFill>
                  <a:srgbClr val="FF0000"/>
                </a:solidFill>
                <a:ea typeface="宋体" panose="02010600030101010101" pitchFamily="2" charset="-122"/>
              </a:rPr>
              <a:t>学生姓名、学号、指导老师姓名从其它表格复制粘贴过来即可，必填；</a:t>
            </a:r>
            <a:endParaRPr lang="zh-CN" altLang="en-US" sz="14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en-US" altLang="zh-CN" sz="1400">
                <a:solidFill>
                  <a:srgbClr val="FF0000"/>
                </a:solidFill>
                <a:ea typeface="宋体" panose="02010600030101010101" pitchFamily="2" charset="-122"/>
              </a:rPr>
              <a:t>3.</a:t>
            </a:r>
            <a:r>
              <a:rPr lang="zh-CN" altLang="en-US" sz="1400">
                <a:solidFill>
                  <a:srgbClr val="FF0000"/>
                </a:solidFill>
                <a:ea typeface="宋体" panose="02010600030101010101" pitchFamily="2" charset="-122"/>
              </a:rPr>
              <a:t>实习形式为下拉选择菜单，选择自主安排还是集中安排即可，必选；</a:t>
            </a:r>
            <a:endParaRPr lang="zh-CN" altLang="en-US" sz="14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en-US" altLang="zh-CN" sz="1400">
                <a:solidFill>
                  <a:srgbClr val="FF0000"/>
                </a:solidFill>
                <a:ea typeface="宋体" panose="02010600030101010101" pitchFamily="2" charset="-122"/>
              </a:rPr>
              <a:t>4</a:t>
            </a:r>
            <a:r>
              <a:rPr lang="zh-CN" altLang="en-US" sz="1400">
                <a:solidFill>
                  <a:srgbClr val="FF0000"/>
                </a:solidFill>
                <a:ea typeface="宋体" panose="02010600030101010101" pitchFamily="2" charset="-122"/>
              </a:rPr>
              <a:t>指导老师工号为选填项，如果校内有重名的老师，需要填写工号；</a:t>
            </a:r>
            <a:endParaRPr lang="zh-CN" altLang="en-US" sz="14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en-US" altLang="zh-CN" sz="1400">
                <a:solidFill>
                  <a:srgbClr val="FF0000"/>
                </a:solidFill>
                <a:ea typeface="宋体" panose="02010600030101010101" pitchFamily="2" charset="-122"/>
              </a:rPr>
              <a:t>5.</a:t>
            </a:r>
            <a:r>
              <a:rPr lang="zh-CN" altLang="en-US" sz="1400">
                <a:solidFill>
                  <a:srgbClr val="FF0000"/>
                </a:solidFill>
                <a:ea typeface="宋体" panose="02010600030101010101" pitchFamily="2" charset="-122"/>
              </a:rPr>
              <a:t>项目名称、实习开始和结束时间一般无需填写，仅存在一个学生参与多个集中项目，且学生在多个集中项目的指导老师不同的时候填写；</a:t>
            </a:r>
            <a:endParaRPr lang="zh-CN" altLang="en-US" sz="14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en-US" altLang="zh-CN" sz="1400">
                <a:solidFill>
                  <a:srgbClr val="FF0000"/>
                </a:solidFill>
                <a:ea typeface="宋体" panose="02010600030101010101" pitchFamily="2" charset="-122"/>
              </a:rPr>
              <a:t>6.</a:t>
            </a:r>
            <a:r>
              <a:rPr lang="zh-CN" altLang="en-US" sz="1400">
                <a:solidFill>
                  <a:srgbClr val="FF0000"/>
                </a:solidFill>
                <a:ea typeface="宋体" panose="02010600030101010101" pitchFamily="2" charset="-122"/>
              </a:rPr>
              <a:t>如果一个学生有多名指导老师，那么需要分多行录入表格，即每行除指导老师姓名和工号不同，其它相同。</a:t>
            </a:r>
            <a:endParaRPr lang="zh-CN" altLang="en-US" sz="14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036"/>
            <a:ext cx="1290638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01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平台角色和流程概述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校友邦平台角色介绍和整体流程概述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2190" y="2826385"/>
            <a:ext cx="112077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04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实践基地管理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实习基地/实习点录入、使用和管理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>
                <a:sym typeface="+mn-ea"/>
              </a:rPr>
              <a:t>实践基地管理</a:t>
            </a:r>
            <a:endParaRPr lang="zh-CN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00163" y="731838"/>
            <a:ext cx="6543675" cy="262826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algn="ctr" defTabSz="914400" hangingPunct="0">
              <a:buClrTx/>
              <a:buSzTx/>
              <a:defRPr/>
            </a:pPr>
            <a:r>
              <a:rPr kumimoji="0" lang="zh-CN" altLang="en-US" sz="2400" kern="1200" cap="none" spc="0" normalizeH="0" baseline="0" noProof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实践基地管理</a:t>
            </a:r>
            <a:endParaRPr kumimoji="0" lang="zh-CN" altLang="en-US" sz="2400" kern="1200" cap="none" spc="0" normalizeH="0" baseline="0" noProof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defRPr/>
            </a:pPr>
            <a:endParaRPr kumimoji="0" lang="en-US" altLang="zh-CN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基地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实习点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导航按钮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实践基地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”/“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实习点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功能菜单按钮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点击添加实践基地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实习点按钮，单独新增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或点击批量导入，批量增加实践基地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实习点信息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可为实践基地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实习点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增加岗位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>
                <a:sym typeface="+mn-ea"/>
              </a:rPr>
              <a:t>实践基地管理</a:t>
            </a:r>
            <a:endParaRPr lang="zh-CN">
              <a:sym typeface="+mn-ea"/>
            </a:endParaRPr>
          </a:p>
        </p:txBody>
      </p:sp>
      <p:pic>
        <p:nvPicPr>
          <p:cNvPr id="3481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517525"/>
            <a:ext cx="8667750" cy="41084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" name="直接箭头连接符 6"/>
          <p:cNvCxnSpPr/>
          <p:nvPr/>
        </p:nvCxnSpPr>
        <p:spPr>
          <a:xfrm flipH="1" flipV="1">
            <a:off x="701675" y="2122170"/>
            <a:ext cx="566420" cy="6203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08050" y="2835273"/>
            <a:ext cx="267843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基地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/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实习点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endParaRPr kumimoji="0" lang="en-US" altLang="zh-CN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>
            <a:off x="1156335" y="612140"/>
            <a:ext cx="584835" cy="405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741169" y="433704"/>
            <a:ext cx="1997075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实践基地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或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实习点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endParaRPr kumimoji="0" lang="en-US" altLang="zh-CN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2703194" y="2122170"/>
            <a:ext cx="1605915" cy="552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167505" y="1965959"/>
            <a:ext cx="1969770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添加基地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/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实习点或批量导入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6799580" y="2032000"/>
            <a:ext cx="562610" cy="9442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102350" y="3111500"/>
            <a:ext cx="13341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4.</a:t>
            </a:r>
            <a:r>
              <a:rPr lang="zh-CN" altLang="en-US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可以邀请企业加入云基地，直接发布岗位</a:t>
            </a:r>
            <a:endParaRPr lang="zh-CN" altLang="en-US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>
                <a:sym typeface="+mn-ea"/>
              </a:rPr>
              <a:t>实践基地管理</a:t>
            </a:r>
            <a:endParaRPr lang="zh-CN" altLang="en-US">
              <a:sym typeface="+mn-ea"/>
            </a:endParaRPr>
          </a:p>
        </p:txBody>
      </p:sp>
      <p:pic>
        <p:nvPicPr>
          <p:cNvPr id="3584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57910" y="597535"/>
            <a:ext cx="7027863" cy="3948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>
                <a:sym typeface="+mn-ea"/>
              </a:rPr>
              <a:t>实践基地管理</a:t>
            </a:r>
            <a:endParaRPr lang="zh-CN" altLang="en-US">
              <a:sym typeface="+mn-ea"/>
            </a:endParaRPr>
          </a:p>
        </p:txBody>
      </p:sp>
      <p:pic>
        <p:nvPicPr>
          <p:cNvPr id="36866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2450" y="447675"/>
            <a:ext cx="8039100" cy="4248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>
                <a:sym typeface="+mn-ea"/>
              </a:rPr>
              <a:t>实践基地管理</a:t>
            </a:r>
            <a:endParaRPr lang="zh-CN" altLang="en-US">
              <a:sym typeface="+mn-ea"/>
            </a:endParaRPr>
          </a:p>
        </p:txBody>
      </p:sp>
      <p:pic>
        <p:nvPicPr>
          <p:cNvPr id="3789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663" y="476250"/>
            <a:ext cx="8448675" cy="4265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>
                <a:sym typeface="+mn-ea"/>
              </a:rPr>
              <a:t>实践基地管理</a:t>
            </a:r>
            <a:endParaRPr lang="zh-CN" altLang="en-US">
              <a:sym typeface="+mn-ea"/>
            </a:endParaRPr>
          </a:p>
        </p:txBody>
      </p:sp>
      <p:pic>
        <p:nvPicPr>
          <p:cNvPr id="38914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" y="519113"/>
            <a:ext cx="8572500" cy="4103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>
                <a:sym typeface="+mn-ea"/>
              </a:rPr>
              <a:t>实践基地管理</a:t>
            </a:r>
            <a:endParaRPr lang="zh-CN" altLang="en-US">
              <a:sym typeface="+mn-ea"/>
            </a:endParaRPr>
          </a:p>
        </p:txBody>
      </p:sp>
      <p:pic>
        <p:nvPicPr>
          <p:cNvPr id="3993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725" y="482600"/>
            <a:ext cx="8515350" cy="4221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>
                <a:sym typeface="+mn-ea"/>
              </a:rPr>
              <a:t>实践基地管理</a:t>
            </a:r>
            <a:endParaRPr lang="zh-CN" altLang="en-US">
              <a:sym typeface="+mn-ea"/>
            </a:endParaRPr>
          </a:p>
        </p:txBody>
      </p:sp>
      <p:pic>
        <p:nvPicPr>
          <p:cNvPr id="4096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375" y="647700"/>
            <a:ext cx="8477250" cy="4022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05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统计报表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实习数据的查看、统计和导出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>
                <a:sym typeface="+mn-ea"/>
              </a:rPr>
              <a:t>平台角色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按账号权限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720090"/>
            <a:ext cx="5943600" cy="3703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ym typeface="+mn-ea"/>
              </a:rPr>
              <a:t>统计报表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99528" y="731838"/>
            <a:ext cx="6543675" cy="38271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查看统计报表</a:t>
            </a:r>
            <a:endParaRPr kumimoji="0" lang="zh-CN" altLang="en-US" sz="2400" kern="1200" cap="none" spc="0" normalizeH="0" baseline="0" noProof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点击左侧导航栏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统计报表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按钮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点击功能菜单中对应的报表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通过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院系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专业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班级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、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学年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学期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等筛选需要的数据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自定义表格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按钮，可以选择表格显示的维度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lt"/>
              <a:defRPr/>
            </a:pP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5.  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批量导出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按钮，导出筛选的数据，跳转到下载中心进行下载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lt"/>
              <a:defRPr/>
            </a:pP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温馨提示：到下载中心下载时，如果表格较大，报表下载状态会显示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报表生成中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，请等待片刻即可。如长时间还是显示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报表生成中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，可按键盘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“F5”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键，刷新网页。</a:t>
            </a:r>
            <a:endParaRPr kumimoji="0" lang="zh-CN" altLang="en-US" sz="14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05" y="619125"/>
            <a:ext cx="8527415" cy="41141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ym typeface="+mn-ea"/>
              </a:rPr>
              <a:t>统计报表</a:t>
            </a:r>
            <a:endParaRPr lang="zh-CN" altLang="en-US">
              <a:sym typeface="+mn-ea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611505" y="2355215"/>
            <a:ext cx="696595" cy="10191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308100" y="3234684"/>
            <a:ext cx="267843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统计报表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endParaRPr kumimoji="0" lang="en-US" altLang="zh-CN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>
            <a:off x="1308100" y="1398270"/>
            <a:ext cx="930275" cy="6477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124075" y="915668"/>
            <a:ext cx="255714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点击相应报表名称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1944370" y="2610485"/>
            <a:ext cx="821690" cy="2590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766060" y="2753360"/>
            <a:ext cx="236664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导出数据，点击确认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84749" y="1581783"/>
            <a:ext cx="3531870" cy="82994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4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确认后会自动跳转到下载中心，下载电子数据表格，如一直提示报表生成中，可以按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F5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刷新下浏览器页面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5436235" y="861695"/>
            <a:ext cx="1188720" cy="7734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06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其它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实习保险、调查问卷等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6.1 </a:t>
            </a:r>
            <a:r>
              <a:rPr lang="zh-CN" altLang="en-US">
                <a:sym typeface="+mn-ea"/>
              </a:rPr>
              <a:t>其它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公告消息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00163" y="1333183"/>
            <a:ext cx="6543675" cy="190881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发布公告消息</a:t>
            </a:r>
            <a:endParaRPr kumimoji="0" lang="zh-CN" altLang="en-US" sz="2400" kern="1200" cap="none" spc="0" normalizeH="0" baseline="0" noProof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公告消息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导航按钮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发布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按钮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填写公告内容，选择阅读范围，发布公告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6.1 </a:t>
            </a:r>
            <a:r>
              <a:rPr lang="zh-CN" altLang="en-US">
                <a:sym typeface="+mn-ea"/>
              </a:rPr>
              <a:t>其它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公告消息</a:t>
            </a:r>
            <a:endParaRPr lang="zh-CN" altLang="en-US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120" y="771525"/>
            <a:ext cx="8493760" cy="3612515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V="1">
            <a:off x="7020560" y="1188085"/>
            <a:ext cx="401320" cy="2152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860290" y="1347470"/>
            <a:ext cx="217551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lang="zh-CN" altLang="en-US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</a:t>
            </a:r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公告消息</a:t>
            </a:r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en-US" altLang="zh-CN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>
            <a:off x="1273810" y="1203960"/>
            <a:ext cx="490220" cy="685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764030" y="1069975"/>
            <a:ext cx="255714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lang="zh-CN" altLang="en-US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</a:t>
            </a:r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学校公告</a:t>
            </a:r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en-US" altLang="zh-CN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2051685" y="1923415"/>
            <a:ext cx="544195" cy="4292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303145" y="2403475"/>
            <a:ext cx="207962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</a:t>
            </a:r>
            <a:r>
              <a:rPr lang="zh-CN" altLang="en-US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</a:t>
            </a:r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发布</a:t>
            </a:r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lang="zh-CN" altLang="en-US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按钮</a:t>
            </a:r>
            <a:endParaRPr lang="zh-CN" altLang="en-US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9670" y="411480"/>
            <a:ext cx="6510655" cy="45015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6.1 </a:t>
            </a:r>
            <a:r>
              <a:rPr lang="zh-CN" altLang="en-US">
                <a:sym typeface="+mn-ea"/>
              </a:rPr>
              <a:t>其它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公告消息</a:t>
            </a:r>
            <a:endParaRPr lang="zh-CN" altLang="en-US">
              <a:sym typeface="+mn-ea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4419600" y="3298190"/>
            <a:ext cx="400050" cy="69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895215" y="3133090"/>
            <a:ext cx="181737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</a:t>
            </a:r>
            <a:r>
              <a:rPr lang="zh-CN" altLang="en-US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选择发送对象</a:t>
            </a:r>
            <a:endParaRPr lang="zh-CN" altLang="en-US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H="1" flipV="1">
            <a:off x="5545455" y="1112520"/>
            <a:ext cx="400050" cy="69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341370" y="1779270"/>
            <a:ext cx="2557145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lang="zh-CN" altLang="en-US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填写公告内容，可上传附件</a:t>
            </a:r>
            <a:endParaRPr lang="zh-CN" altLang="en-US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22975" y="824230"/>
            <a:ext cx="2557145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lang="zh-CN" altLang="en-US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填写公告内容，可上传附件</a:t>
            </a:r>
            <a:endParaRPr lang="zh-CN" altLang="en-US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6.2 </a:t>
            </a:r>
            <a:r>
              <a:rPr lang="zh-CN" altLang="en-US">
                <a:sym typeface="+mn-ea"/>
              </a:rPr>
              <a:t>其它</a:t>
            </a:r>
            <a:r>
              <a:rPr lang="en-US" altLang="zh-CN">
                <a:sym typeface="+mn-ea"/>
              </a:rPr>
              <a:t>-</a:t>
            </a:r>
            <a:r>
              <a:rPr lang="zh-CN">
                <a:sym typeface="+mn-ea"/>
              </a:rPr>
              <a:t>问卷调查</a:t>
            </a:r>
            <a:endParaRPr lang="zh-CN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1525" y="759460"/>
            <a:ext cx="7601585" cy="38461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58110" y="2553970"/>
            <a:ext cx="55619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1.</a:t>
            </a:r>
            <a:r>
              <a:rPr lang="zh-CN" altLang="en-US">
                <a:solidFill>
                  <a:srgbClr val="FF0000"/>
                </a:solidFill>
              </a:rPr>
              <a:t>可设置单选、多选、打分、问答等题型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2.</a:t>
            </a:r>
            <a:r>
              <a:rPr lang="zh-CN" altLang="en-US">
                <a:solidFill>
                  <a:srgbClr val="FF0000"/>
                </a:solidFill>
                <a:ea typeface="宋体" panose="02010600030101010101" pitchFamily="2" charset="-122"/>
              </a:rPr>
              <a:t>可选择发送对象，比如发送给参加相应实习计划的学生</a:t>
            </a:r>
            <a:endParaRPr lang="zh-CN" altLang="en-US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en-US" altLang="zh-CN">
                <a:solidFill>
                  <a:srgbClr val="FF0000"/>
                </a:solidFill>
                <a:ea typeface="宋体" panose="02010600030101010101" pitchFamily="2" charset="-122"/>
              </a:rPr>
              <a:t>3.</a:t>
            </a:r>
            <a:r>
              <a:rPr lang="zh-CN" altLang="en-US">
                <a:solidFill>
                  <a:srgbClr val="FF0000"/>
                </a:solidFill>
                <a:ea typeface="宋体" panose="02010600030101010101" pitchFamily="2" charset="-122"/>
              </a:rPr>
              <a:t>系统会统计问卷结果，并可导出</a:t>
            </a:r>
            <a:endParaRPr lang="zh-CN" altLang="en-US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6.3 </a:t>
            </a:r>
            <a:r>
              <a:rPr lang="zh-CN" altLang="en-US">
                <a:sym typeface="+mn-ea"/>
              </a:rPr>
              <a:t>其它</a:t>
            </a:r>
            <a:r>
              <a:rPr lang="en-US" altLang="zh-CN">
                <a:sym typeface="+mn-ea"/>
              </a:rPr>
              <a:t>-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实习无忧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综合保险</a:t>
            </a:r>
            <a:endParaRPr lang="zh-CN" altLang="en-US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15" y="627380"/>
            <a:ext cx="8672195" cy="23514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74015" y="3225800"/>
            <a:ext cx="8230870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ym typeface="+mn-ea"/>
              </a:rPr>
              <a:t>“</a:t>
            </a:r>
            <a:r>
              <a:rPr lang="zh-CN" altLang="en-US" sz="1400">
                <a:ea typeface="宋体" panose="02010600030101010101" pitchFamily="2" charset="-122"/>
                <a:sym typeface="+mn-ea"/>
              </a:rPr>
              <a:t>实习无忧</a:t>
            </a:r>
            <a:r>
              <a:rPr lang="en-US" altLang="zh-CN" sz="1400"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1400">
                <a:ea typeface="宋体" panose="02010600030101010101" pitchFamily="2" charset="-122"/>
                <a:sym typeface="+mn-ea"/>
              </a:rPr>
              <a:t>综合</a:t>
            </a:r>
            <a:r>
              <a:rPr lang="zh-CN" altLang="en-US" sz="1400">
                <a:sym typeface="+mn-ea"/>
              </a:rPr>
              <a:t>保险由中国人民保险公司（</a:t>
            </a:r>
            <a:r>
              <a:rPr lang="en-US" altLang="zh-CN" sz="1400">
                <a:sym typeface="+mn-ea"/>
              </a:rPr>
              <a:t>PICC)</a:t>
            </a:r>
            <a:r>
              <a:rPr lang="zh-CN" altLang="zh-CN" sz="1400">
                <a:ea typeface="宋体" panose="02010600030101010101" pitchFamily="2" charset="-122"/>
                <a:sym typeface="+mn-ea"/>
              </a:rPr>
              <a:t>承保。主要优势：</a:t>
            </a:r>
            <a:endParaRPr lang="zh-CN" altLang="en-US" sz="1400"/>
          </a:p>
          <a:p>
            <a:r>
              <a:rPr lang="zh-CN" altLang="en-US" sz="1400">
                <a:sym typeface="+mn-ea"/>
              </a:rPr>
              <a:t>1、线上投保操作便捷，数据收集、汇总全面准确；</a:t>
            </a:r>
            <a:endParaRPr lang="zh-CN" altLang="en-US" sz="1400"/>
          </a:p>
          <a:p>
            <a:r>
              <a:rPr lang="zh-CN" altLang="en-US" sz="1400">
                <a:sym typeface="+mn-ea"/>
              </a:rPr>
              <a:t>2、保险套餐灵活多样，适用于1-2周的认知实习、1-2个月的专业实习、</a:t>
            </a:r>
            <a:r>
              <a:rPr lang="en-US" altLang="zh-CN" sz="1400">
                <a:sym typeface="+mn-ea"/>
              </a:rPr>
              <a:t>3</a:t>
            </a:r>
            <a:r>
              <a:rPr lang="zh-CN" altLang="en-US" sz="1400">
                <a:ea typeface="宋体" panose="02010600030101010101" pitchFamily="2" charset="-122"/>
                <a:sym typeface="+mn-ea"/>
              </a:rPr>
              <a:t>个月或以上的毕业实习</a:t>
            </a:r>
            <a:r>
              <a:rPr lang="zh-CN" altLang="en-US" sz="1400">
                <a:sym typeface="+mn-ea"/>
              </a:rPr>
              <a:t>和风险系数高的高危行业套餐等；</a:t>
            </a:r>
            <a:endParaRPr lang="zh-CN" altLang="en-US" sz="1400"/>
          </a:p>
          <a:p>
            <a:r>
              <a:rPr lang="zh-CN" altLang="en-US" sz="1400">
                <a:sym typeface="+mn-ea"/>
              </a:rPr>
              <a:t>3、性价比高；</a:t>
            </a:r>
            <a:endParaRPr lang="zh-CN" altLang="en-US" sz="1400"/>
          </a:p>
          <a:p>
            <a:r>
              <a:rPr lang="zh-CN" altLang="en-US" sz="1400">
                <a:sym typeface="+mn-ea"/>
              </a:rPr>
              <a:t>4、保障全面，投保、出险适用于全国范围，包括意外身故伤残，意外门急诊、住院，交通工具给付等；</a:t>
            </a:r>
            <a:endParaRPr lang="zh-CN" altLang="en-US" sz="1400">
              <a:sym typeface="+mn-ea"/>
            </a:endParaRPr>
          </a:p>
          <a:p>
            <a:r>
              <a:rPr lang="en-US" altLang="zh-CN" sz="1400"/>
              <a:t>5</a:t>
            </a:r>
            <a:r>
              <a:rPr lang="zh-CN" altLang="en-US" sz="1400">
                <a:ea typeface="宋体" panose="02010600030101010101" pitchFamily="2" charset="-122"/>
              </a:rPr>
              <a:t>、可直接下载电子保单和发票，方便快捷。</a:t>
            </a:r>
            <a:endParaRPr lang="zh-CN" altLang="en-US" sz="140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6.3 </a:t>
            </a:r>
            <a:r>
              <a:rPr lang="zh-CN" altLang="en-US">
                <a:sym typeface="+mn-ea"/>
              </a:rPr>
              <a:t>其它</a:t>
            </a:r>
            <a:r>
              <a:rPr lang="en-US" altLang="zh-CN">
                <a:sym typeface="+mn-ea"/>
              </a:rPr>
              <a:t>-“</a:t>
            </a:r>
            <a:r>
              <a:rPr lang="zh-CN" altLang="en-US">
                <a:sym typeface="+mn-ea"/>
              </a:rPr>
              <a:t>实习无忧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综合保险</a:t>
            </a:r>
            <a:endParaRPr lang="zh-CN" altLang="en-US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605" y="555625"/>
            <a:ext cx="8607425" cy="4059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-10954" y="1255395"/>
            <a:ext cx="9154478" cy="2175034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28186" y="952976"/>
            <a:ext cx="7687628" cy="267938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14764" y="0"/>
            <a:ext cx="9158764" cy="515207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" name="Shape 26"/>
          <p:cNvSpPr/>
          <p:nvPr/>
        </p:nvSpPr>
        <p:spPr>
          <a:xfrm>
            <a:off x="3091339" y="1433036"/>
            <a:ext cx="2961323" cy="64516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600" b="1" kern="0" dirty="0">
                <a:sym typeface="微软雅黑" panose="020B0503020204020204" pitchFamily="34" charset="-122"/>
              </a:rPr>
              <a:t>谢谢观看</a:t>
            </a:r>
            <a:endParaRPr lang="zh-CN" sz="3600" b="1" kern="0" dirty="0">
              <a:sym typeface="微软雅黑" panose="020B0503020204020204" pitchFamily="34" charset="-122"/>
            </a:endParaRPr>
          </a:p>
        </p:txBody>
      </p:sp>
      <p:sp>
        <p:nvSpPr>
          <p:cNvPr id="3" name="Shape 26"/>
          <p:cNvSpPr/>
          <p:nvPr/>
        </p:nvSpPr>
        <p:spPr>
          <a:xfrm>
            <a:off x="4078923" y="2421255"/>
            <a:ext cx="3814763" cy="112966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algn="l" fontAlgn="auto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350">
                <a:sym typeface="+mn-ea"/>
              </a:rPr>
              <a:t>客服电话：</a:t>
            </a:r>
            <a:r>
              <a:rPr lang="en-US" altLang="zh-CN" sz="1350">
                <a:sym typeface="+mn-ea"/>
              </a:rPr>
              <a:t>0579-82722068</a:t>
            </a:r>
            <a:endParaRPr lang="zh-CN" altLang="en-US" sz="1350"/>
          </a:p>
          <a:p>
            <a:pPr algn="l" fontAlgn="auto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350">
                <a:sym typeface="+mn-ea"/>
              </a:rPr>
              <a:t>服务人员：李红芳</a:t>
            </a:r>
            <a:endParaRPr lang="zh-CN" altLang="en-US" sz="1350">
              <a:sym typeface="+mn-ea"/>
            </a:endParaRPr>
          </a:p>
          <a:p>
            <a:pPr algn="l" fontAlgn="auto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1350">
                <a:sym typeface="+mn-ea"/>
              </a:rPr>
              <a:t>Q    Q</a:t>
            </a:r>
            <a:r>
              <a:rPr lang="zh-CN" altLang="en-US" sz="1350">
                <a:sym typeface="+mn-ea"/>
              </a:rPr>
              <a:t>：</a:t>
            </a:r>
            <a:r>
              <a:rPr lang="en-US" altLang="zh-CN" sz="1350">
                <a:sym typeface="+mn-ea"/>
              </a:rPr>
              <a:t>3001048075</a:t>
            </a:r>
            <a:endParaRPr lang="zh-CN" altLang="en-US" sz="1350"/>
          </a:p>
          <a:p>
            <a:pPr algn="l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350">
                <a:sym typeface="+mn-ea"/>
              </a:rPr>
              <a:t>手机号：13581800768</a:t>
            </a:r>
            <a:endParaRPr lang="zh-CN" altLang="en-US" sz="1350">
              <a:sym typeface="+mn-ea"/>
            </a:endParaRPr>
          </a:p>
          <a:p>
            <a:pPr algn="l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1350" baseline="0">
                <a:solidFill>
                  <a:srgbClr val="FFFFFF"/>
                </a:solidFill>
                <a:sym typeface="微软雅黑" panose="020B0503020204020204" pitchFamily="34" charset="-122"/>
              </a:rPr>
              <a:t>←</a:t>
            </a:r>
            <a:r>
              <a:rPr lang="zh-CN" altLang="en-US" sz="1350" baseline="0">
                <a:solidFill>
                  <a:srgbClr val="FFFFFF"/>
                </a:solidFill>
                <a:sym typeface="微软雅黑" panose="020B0503020204020204" pitchFamily="34" charset="-122"/>
              </a:rPr>
              <a:t>微信扫码加好友</a:t>
            </a:r>
            <a:endParaRPr lang="zh-CN" altLang="en-US" sz="1350" baseline="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172778" y="2167890"/>
            <a:ext cx="28670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010978" y="3966210"/>
            <a:ext cx="1122521" cy="359569"/>
            <a:chOff x="8365" y="9148"/>
            <a:chExt cx="2357" cy="755"/>
          </a:xfrm>
        </p:grpSpPr>
        <p:sp>
          <p:nvSpPr>
            <p:cNvPr id="6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0" y="2421255"/>
            <a:ext cx="1069340" cy="107251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>
                <a:sym typeface="+mn-ea"/>
              </a:rPr>
              <a:t>平台角色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按账号权限</a:t>
            </a:r>
            <a:endParaRPr lang="zh-CN" altLang="en-US"/>
          </a:p>
        </p:txBody>
      </p:sp>
      <p:sp>
        <p:nvSpPr>
          <p:cNvPr id="7" name="同侧圆角矩形 6"/>
          <p:cNvSpPr/>
          <p:nvPr/>
        </p:nvSpPr>
        <p:spPr>
          <a:xfrm>
            <a:off x="1454150" y="1969770"/>
            <a:ext cx="1276350" cy="495300"/>
          </a:xfrm>
          <a:prstGeom prst="round2SameRect">
            <a:avLst/>
          </a:prstGeom>
          <a:solidFill>
            <a:srgbClr val="7F7F7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指导老师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同侧圆角矩形 8"/>
          <p:cNvSpPr/>
          <p:nvPr/>
        </p:nvSpPr>
        <p:spPr>
          <a:xfrm>
            <a:off x="1447800" y="926465"/>
            <a:ext cx="1274763" cy="495300"/>
          </a:xfrm>
          <a:prstGeom prst="round2SameRect">
            <a:avLst/>
          </a:prstGeom>
          <a:solidFill>
            <a:srgbClr val="7F7F7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学生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8" name="同侧圆角矩形 17"/>
          <p:cNvSpPr/>
          <p:nvPr/>
        </p:nvSpPr>
        <p:spPr>
          <a:xfrm>
            <a:off x="807720" y="2922905"/>
            <a:ext cx="2554605" cy="695960"/>
          </a:xfrm>
          <a:prstGeom prst="round2SameRect">
            <a:avLst/>
          </a:prstGeom>
          <a:solidFill>
            <a:srgbClr val="C51A24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实习负责人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（管理员、实习负责老师）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9" name="同侧圆角矩形 18"/>
          <p:cNvSpPr/>
          <p:nvPr/>
        </p:nvSpPr>
        <p:spPr>
          <a:xfrm>
            <a:off x="692785" y="4046220"/>
            <a:ext cx="2784475" cy="495300"/>
          </a:xfrm>
          <a:prstGeom prst="round2SameRect">
            <a:avLst/>
          </a:prstGeom>
          <a:solidFill>
            <a:srgbClr val="7F7F7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教务管理（管理员）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2811463" y="2212658"/>
            <a:ext cx="151288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18013" y="1707515"/>
            <a:ext cx="4068763" cy="10191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、岗位、报名审核；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、签到考勤查看提醒；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、周日志和实习报告批阅、实习成绩鉴定；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、部分统计信息查看。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3" name="右箭头 22"/>
          <p:cNvSpPr/>
          <p:nvPr/>
        </p:nvSpPr>
        <p:spPr>
          <a:xfrm>
            <a:off x="3408045" y="3232785"/>
            <a:ext cx="96266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" name="右箭头 23"/>
          <p:cNvSpPr/>
          <p:nvPr/>
        </p:nvSpPr>
        <p:spPr>
          <a:xfrm>
            <a:off x="3529330" y="4255770"/>
            <a:ext cx="795655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2759075" y="1183005"/>
            <a:ext cx="156591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416425" y="2821940"/>
            <a:ext cx="4070350" cy="954405"/>
          </a:xfrm>
          <a:prstGeom prst="rect">
            <a:avLst/>
          </a:prstGeom>
          <a:solidFill>
            <a:srgbClr val="C51A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、发布实习计划（选择实习形式、制定实习要求， 编辑实习项目、关联指导老师）</a:t>
            </a:r>
            <a:endParaRPr kumimoji="0" lang="zh-CN" altLang="en-US" sz="1400" b="1" i="0" u="none" strike="noStrike" kern="1200" cap="none" spc="0" normalizeH="0" baseline="0" noProof="1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、实践基地管理；</a:t>
            </a:r>
            <a:endParaRPr kumimoji="0" lang="zh-CN" altLang="en-US" sz="1400" b="1" i="0" u="none" strike="noStrike" kern="1200" cap="none" spc="0" normalizeH="0" baseline="0" noProof="1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、查看统计报表等。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414520" y="3882390"/>
            <a:ext cx="4072255" cy="803910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、导入基础信息；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</a:t>
            </a:r>
            <a:r>
              <a:rPr lang="zh-CN" altLang="en-US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查看统计报表等。</a:t>
            </a:r>
            <a:endParaRPr kumimoji="0" lang="zh-CN" altLang="en-US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16425" y="510540"/>
            <a:ext cx="4070350" cy="1136650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、提交实习岗位或报名项目；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、签到考勤；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、提交过程材料（周日志等）和实习报告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、提交成绩鉴定等。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9" name="上箭头 28"/>
          <p:cNvSpPr/>
          <p:nvPr/>
        </p:nvSpPr>
        <p:spPr>
          <a:xfrm>
            <a:off x="2018030" y="3618865"/>
            <a:ext cx="135255" cy="4273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" name="上箭头 29"/>
          <p:cNvSpPr/>
          <p:nvPr/>
        </p:nvSpPr>
        <p:spPr>
          <a:xfrm>
            <a:off x="2017395" y="2465070"/>
            <a:ext cx="135255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" name="上下箭头 30"/>
          <p:cNvSpPr/>
          <p:nvPr/>
        </p:nvSpPr>
        <p:spPr>
          <a:xfrm>
            <a:off x="2023745" y="1421765"/>
            <a:ext cx="121920" cy="54737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1" descr="矩形 23552"/>
          <p:cNvSpPr>
            <a:spLocks noChangeArrowheads="1"/>
          </p:cNvSpPr>
          <p:nvPr/>
        </p:nvSpPr>
        <p:spPr bwMode="auto">
          <a:xfrm>
            <a:off x="308610" y="133826"/>
            <a:ext cx="2681288" cy="32194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rIns="45718" rtlCol="0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b="1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sym typeface="+mn-ea"/>
              </a:rPr>
              <a:t>流程概述</a:t>
            </a:r>
            <a:endParaRPr lang="zh-CN" sz="1500" b="1">
              <a:solidFill>
                <a:schemeClr val="tx1"/>
              </a:solidFill>
              <a:latin typeface="Microsoft YaHei Bold" panose="020B0502040204020203" charset="-122"/>
              <a:ea typeface="Microsoft YaHei Bold" panose="020B0502040204020203" charset="-122"/>
              <a:sym typeface="+mn-ea"/>
            </a:endParaRPr>
          </a:p>
        </p:txBody>
      </p:sp>
      <p:sp>
        <p:nvSpPr>
          <p:cNvPr id="59" name="燕尾形 58"/>
          <p:cNvSpPr/>
          <p:nvPr/>
        </p:nvSpPr>
        <p:spPr>
          <a:xfrm>
            <a:off x="2591753" y="2308860"/>
            <a:ext cx="1285399" cy="409099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162" name="文本占位符 1"/>
          <p:cNvSpPr/>
          <p:nvPr/>
        </p:nvSpPr>
        <p:spPr>
          <a:xfrm>
            <a:off x="2552224" y="1716405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实习基地管理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74" name="矩形 173"/>
          <p:cNvSpPr/>
          <p:nvPr/>
        </p:nvSpPr>
        <p:spPr>
          <a:xfrm>
            <a:off x="2575084" y="2907030"/>
            <a:ext cx="1454468" cy="89916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导入实习基地和实习点，规范实习流程（可选），一般由教务管理或实习负责人操作</a:t>
            </a:r>
            <a:endParaRPr lang="zh-CN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1303020" y="2308860"/>
            <a:ext cx="1284923" cy="409099"/>
          </a:xfrm>
          <a:prstGeom prst="chevron">
            <a:avLst/>
          </a:prstGeom>
          <a:solidFill>
            <a:srgbClr val="C51A24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18" name="文本占位符 1"/>
          <p:cNvSpPr/>
          <p:nvPr/>
        </p:nvSpPr>
        <p:spPr>
          <a:xfrm>
            <a:off x="1271111" y="3059430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基础信息录入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93971" y="1635919"/>
            <a:ext cx="1421606" cy="483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导入基础信息，一般由教务管理操作</a:t>
            </a:r>
            <a:endParaRPr lang="zh-CN" altLang="en-US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25" name="燕尾形 24"/>
          <p:cNvSpPr/>
          <p:nvPr/>
        </p:nvSpPr>
        <p:spPr>
          <a:xfrm>
            <a:off x="3877151" y="2308860"/>
            <a:ext cx="1284923" cy="409099"/>
          </a:xfrm>
          <a:prstGeom prst="chevron">
            <a:avLst/>
          </a:prstGeom>
          <a:solidFill>
            <a:srgbClr val="C51A24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29" name="文本占位符 1"/>
          <p:cNvSpPr/>
          <p:nvPr/>
        </p:nvSpPr>
        <p:spPr>
          <a:xfrm>
            <a:off x="3838575" y="3059430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实习计划创建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61435" y="1635919"/>
            <a:ext cx="1423511" cy="483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创建实习计划，一般由实习负责人操作</a:t>
            </a:r>
            <a:endParaRPr lang="zh-CN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46" name="燕尾形 45"/>
          <p:cNvSpPr/>
          <p:nvPr/>
        </p:nvSpPr>
        <p:spPr>
          <a:xfrm>
            <a:off x="5163979" y="2310765"/>
            <a:ext cx="1284923" cy="409099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53" name="文本占位符 1"/>
          <p:cNvSpPr/>
          <p:nvPr/>
        </p:nvSpPr>
        <p:spPr>
          <a:xfrm>
            <a:off x="5133023" y="1703546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实习过程管理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174933" y="2907030"/>
            <a:ext cx="1390174" cy="6915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岗位审核、签到查看、过程材料批阅等，一般由指导老师操作</a:t>
            </a:r>
            <a:endParaRPr lang="zh-CN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90" name="TextBox 23"/>
          <p:cNvSpPr txBox="1"/>
          <p:nvPr/>
        </p:nvSpPr>
        <p:spPr>
          <a:xfrm>
            <a:off x="1789898" y="2355297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TextBox 23"/>
          <p:cNvSpPr txBox="1"/>
          <p:nvPr/>
        </p:nvSpPr>
        <p:spPr>
          <a:xfrm>
            <a:off x="3074820" y="2351963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TextBox 23"/>
          <p:cNvSpPr txBox="1"/>
          <p:nvPr/>
        </p:nvSpPr>
        <p:spPr>
          <a:xfrm>
            <a:off x="4359743" y="2351487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TextBox 23"/>
          <p:cNvSpPr txBox="1"/>
          <p:nvPr/>
        </p:nvSpPr>
        <p:spPr>
          <a:xfrm>
            <a:off x="5644665" y="2351963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燕尾形 109"/>
          <p:cNvSpPr/>
          <p:nvPr/>
        </p:nvSpPr>
        <p:spPr>
          <a:xfrm>
            <a:off x="6452711" y="2308860"/>
            <a:ext cx="1284923" cy="409099"/>
          </a:xfrm>
          <a:prstGeom prst="chevron">
            <a:avLst/>
          </a:prstGeom>
          <a:solidFill>
            <a:srgbClr val="C51A24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111" name="文本占位符 1"/>
          <p:cNvSpPr/>
          <p:nvPr/>
        </p:nvSpPr>
        <p:spPr>
          <a:xfrm>
            <a:off x="6414135" y="3059430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数据统计查看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6436995" y="1635919"/>
            <a:ext cx="1447800" cy="6915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系统提供丰富数据报表，不同教师权限可以查看和导出相关数据报表</a:t>
            </a:r>
            <a:endParaRPr lang="zh-CN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114" name="TextBox 23"/>
          <p:cNvSpPr txBox="1"/>
          <p:nvPr/>
        </p:nvSpPr>
        <p:spPr>
          <a:xfrm>
            <a:off x="6935303" y="2351487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5" name="直接连接符 114"/>
          <p:cNvCxnSpPr>
            <a:endCxn id="18" idx="0"/>
          </p:cNvCxnSpPr>
          <p:nvPr/>
        </p:nvCxnSpPr>
        <p:spPr>
          <a:xfrm>
            <a:off x="1945005" y="2734151"/>
            <a:ext cx="7144" cy="325279"/>
          </a:xfrm>
          <a:prstGeom prst="line">
            <a:avLst/>
          </a:prstGeom>
          <a:ln>
            <a:solidFill>
              <a:srgbClr val="D92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>
            <a:off x="4529614" y="2734151"/>
            <a:ext cx="7144" cy="325279"/>
          </a:xfrm>
          <a:prstGeom prst="line">
            <a:avLst/>
          </a:prstGeom>
          <a:ln>
            <a:solidFill>
              <a:srgbClr val="D92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>
            <a:off x="7086600" y="2734151"/>
            <a:ext cx="7144" cy="325279"/>
          </a:xfrm>
          <a:prstGeom prst="line">
            <a:avLst/>
          </a:prstGeom>
          <a:ln>
            <a:solidFill>
              <a:srgbClr val="D92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3229451" y="1971675"/>
            <a:ext cx="7144" cy="325279"/>
          </a:xfrm>
          <a:prstGeom prst="line">
            <a:avLst/>
          </a:prstGeom>
          <a:ln>
            <a:solidFill>
              <a:srgbClr val="6095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5810250" y="1972628"/>
            <a:ext cx="7144" cy="325279"/>
          </a:xfrm>
          <a:prstGeom prst="line">
            <a:avLst/>
          </a:prstGeom>
          <a:ln>
            <a:solidFill>
              <a:srgbClr val="6095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39"/>
          <p:cNvSpPr/>
          <p:nvPr/>
        </p:nvSpPr>
        <p:spPr>
          <a:xfrm>
            <a:off x="2776061" y="706914"/>
            <a:ext cx="3484880" cy="34544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800" kern="0" dirty="0">
                <a:solidFill>
                  <a:srgbClr val="C00000"/>
                </a:solidFill>
                <a:sym typeface="+mn-ea"/>
              </a:rPr>
              <a:t>流程概述</a:t>
            </a:r>
            <a:endParaRPr lang="zh-CN" sz="1800" kern="0" dirty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7" name="Shape 22"/>
          <p:cNvSpPr>
            <a:spLocks noChangeArrowheads="1"/>
          </p:cNvSpPr>
          <p:nvPr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02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登录指南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教师账号如何登录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电脑网页端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74675" y="681038"/>
            <a:ext cx="7735888" cy="33477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电脑网页端登录</a:t>
            </a:r>
            <a:endParaRPr kumimoji="0" lang="zh-CN" altLang="en-US" sz="2400" kern="1200" cap="none" spc="0" normalizeH="0" baseline="0" noProof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在浏览器中打开</a:t>
            </a:r>
            <a:r>
              <a:rPr kumimoji="0" lang="zh-CN" altLang="en-US" sz="1800" b="0" kern="1200" cap="none" spc="0" normalizeH="0" baseline="0" noProof="0">
                <a:solidFill>
                  <a:srgbClr val="0092B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www.xybsyw.com</a:t>
            </a:r>
            <a:endParaRPr kumimoji="0" lang="zh-CN" altLang="en-US" sz="1800" b="0" kern="1200" cap="none" spc="0" normalizeH="0" baseline="0" noProof="0">
              <a:solidFill>
                <a:srgbClr val="0092B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官网首页右上角点击“教师登录”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选择您要登录的学校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可</a:t>
            </a:r>
            <a:r>
              <a:rPr kumimoji="0" lang="zh-CN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通过选择省份或者关键字搜索学校）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输入账号和密码直接登录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或选择扫码登录使用小程序教师端扫码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endParaRPr lang="zh-CN" altLang="en-US" sz="18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说明：第一次登入时需绑定手机，并重设密码。绑定手机以便忘记密码时可自行重置。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电脑网页端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2010" y="2517775"/>
            <a:ext cx="5514340" cy="225679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256665" y="2891790"/>
            <a:ext cx="2746375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</a:t>
            </a:r>
            <a:r>
              <a:rPr lang="en-US" alt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选择</a:t>
            </a:r>
            <a:r>
              <a:rPr lang="en-US" alt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搜索学校，或者直接录入学校名称</a:t>
            </a:r>
            <a:endParaRPr lang="zh-CN" altLang="en-US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4288790" y="3307715"/>
            <a:ext cx="390525" cy="2139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248535" y="3923030"/>
            <a:ext cx="197167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en-US" alt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</a:t>
            </a:r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输入账号和密码</a:t>
            </a:r>
            <a:endParaRPr lang="zh-CN" altLang="en-US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4304030" y="3923030"/>
            <a:ext cx="360045" cy="1797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5" y="466090"/>
            <a:ext cx="6615430" cy="20326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框 16"/>
          <p:cNvSpPr txBox="1"/>
          <p:nvPr/>
        </p:nvSpPr>
        <p:spPr>
          <a:xfrm>
            <a:off x="6238240" y="771525"/>
            <a:ext cx="218821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</a:t>
            </a:r>
            <a:r>
              <a:rPr lang="en-US" alt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教师登录  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H="1" flipV="1">
            <a:off x="5380990" y="676910"/>
            <a:ext cx="774700" cy="3105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5.xml><?xml version="1.0" encoding="utf-8"?>
<p:tagLst xmlns:p="http://schemas.openxmlformats.org/presentationml/2006/main">
  <p:tag name="KSO_WM_UNIT_PLACING_PICTURE_USER_VIEWPORT" val="{&quot;height&quot;:4254,&quot;width&quot;:2934}"/>
</p:tagLst>
</file>

<file path=ppt/tags/tag126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127.xml><?xml version="1.0" encoding="utf-8"?>
<p:tagLst xmlns:p="http://schemas.openxmlformats.org/presentationml/2006/main">
  <p:tag name="REFSHAPE" val="562139924"/>
</p:tagLst>
</file>

<file path=ppt/tags/tag128.xml><?xml version="1.0" encoding="utf-8"?>
<p:tagLst xmlns:p="http://schemas.openxmlformats.org/presentationml/2006/main">
  <p:tag name="REFSHAPE" val="874978956"/>
  <p:tag name="KSO_WM_UNIT_PLACING_PICTURE_USER_VIEWPORT" val="{&quot;height&quot;:6690,&quot;width&quot;:12660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5257</Words>
  <Application>WPS 演示</Application>
  <PresentationFormat>全屏显示(16:9)</PresentationFormat>
  <Paragraphs>475</Paragraphs>
  <Slides>49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49</vt:i4>
      </vt:variant>
    </vt:vector>
  </HeadingPairs>
  <TitlesOfParts>
    <vt:vector size="71" baseType="lpstr">
      <vt:lpstr>Arial</vt:lpstr>
      <vt:lpstr>宋体</vt:lpstr>
      <vt:lpstr>Wingdings</vt:lpstr>
      <vt:lpstr>Calibri</vt:lpstr>
      <vt:lpstr>微软雅黑</vt:lpstr>
      <vt:lpstr>Wingdings</vt:lpstr>
      <vt:lpstr>Microsoft YaHei Bold</vt:lpstr>
      <vt:lpstr>Microsoft YaHei Regular</vt:lpstr>
      <vt:lpstr>字魂105号-简雅黑</vt:lpstr>
      <vt:lpstr>DIN Alternate</vt:lpstr>
      <vt:lpstr>Vrinda</vt:lpstr>
      <vt:lpstr>Calibri</vt:lpstr>
      <vt:lpstr>方正黑体简体</vt:lpstr>
      <vt:lpstr>Noto Serif CJK SC</vt:lpstr>
      <vt:lpstr>文鼎中楷体</vt:lpstr>
      <vt:lpstr>Arial Unicode MS</vt:lpstr>
      <vt:lpstr>黑体</vt:lpstr>
      <vt:lpstr>Office 主题</vt:lpstr>
      <vt:lpstr>1_自定义设计方案</vt:lpstr>
      <vt:lpstr>4_自定义设计方案</vt:lpstr>
      <vt:lpstr>2_自定义设计方案</vt:lpstr>
      <vt:lpstr>自定义设计方案</vt:lpstr>
      <vt:lpstr>PowerPoint 演示文稿</vt:lpstr>
      <vt:lpstr>PowerPoint 演示文稿</vt:lpstr>
      <vt:lpstr>PowerPoint 演示文稿</vt:lpstr>
      <vt:lpstr>平台角色-按账号权限</vt:lpstr>
      <vt:lpstr>平台角色-按账号权限</vt:lpstr>
      <vt:lpstr>PowerPoint 演示文稿</vt:lpstr>
      <vt:lpstr>PowerPoint 演示文稿</vt:lpstr>
      <vt:lpstr>登录指南-电脑网页端</vt:lpstr>
      <vt:lpstr>登录指南-电脑网页端</vt:lpstr>
      <vt:lpstr>登录指南-电脑网页端</vt:lpstr>
      <vt:lpstr>登录指南-微信小程序</vt:lpstr>
      <vt:lpstr>PowerPoint 演示文稿</vt:lpstr>
      <vt:lpstr>实习计划设置</vt:lpstr>
      <vt:lpstr>3.1 实习计划设置-计划详情</vt:lpstr>
      <vt:lpstr>3.1 实习计划设置-计划详情</vt:lpstr>
      <vt:lpstr>3.2 实习计划设置-设置参与形式及实习要求</vt:lpstr>
      <vt:lpstr>3.2 实习计划设置-设置参与形式及实习要求</vt:lpstr>
      <vt:lpstr>3.2 实习计划设置-设置参与形式及实习要求</vt:lpstr>
      <vt:lpstr>3.3 实习计划设置-设置实习项目</vt:lpstr>
      <vt:lpstr>3.3 实习计划设置-设置实习项目-自主项目</vt:lpstr>
      <vt:lpstr>3.3 实习计划设置-设置实习项目-集中项目</vt:lpstr>
      <vt:lpstr>3.3 实习计划设置-设置实习项目-集中项目</vt:lpstr>
      <vt:lpstr>3.3 实习计划设置-设置实习项目-集中项目</vt:lpstr>
      <vt:lpstr>3.3 实习计划设置-设置实习项目-集中项目</vt:lpstr>
      <vt:lpstr>3.3 实习计划设置-设置实习项目-双向项目</vt:lpstr>
      <vt:lpstr>PowerPoint 演示文稿</vt:lpstr>
      <vt:lpstr>3.4 实习计划设置-关联指导老师-批量关联指导老师</vt:lpstr>
      <vt:lpstr>3.4 实习计划设置-关联指导老师-批量关联指导老师</vt:lpstr>
      <vt:lpstr>3.4 实习计划设置-关联指导老师-批量关联指导老师</vt:lpstr>
      <vt:lpstr>PowerPoint 演示文稿</vt:lpstr>
      <vt:lpstr>实践基地管理</vt:lpstr>
      <vt:lpstr>实践基地管理</vt:lpstr>
      <vt:lpstr>实践基地管理</vt:lpstr>
      <vt:lpstr>实践基地管理</vt:lpstr>
      <vt:lpstr>实践基地管理</vt:lpstr>
      <vt:lpstr>实践基地管理</vt:lpstr>
      <vt:lpstr>实践基地管理</vt:lpstr>
      <vt:lpstr>实践基地管理</vt:lpstr>
      <vt:lpstr>PowerPoint 演示文稿</vt:lpstr>
      <vt:lpstr>统计报表</vt:lpstr>
      <vt:lpstr>统计报表</vt:lpstr>
      <vt:lpstr>PowerPoint 演示文稿</vt:lpstr>
      <vt:lpstr>6.1 其它-公告消息</vt:lpstr>
      <vt:lpstr>6.1 其它-公告消息</vt:lpstr>
      <vt:lpstr>6.1 其它-公告消息</vt:lpstr>
      <vt:lpstr>6.2 其它-问卷调查</vt:lpstr>
      <vt:lpstr>6.3 其它-“实习无忧”综合保险</vt:lpstr>
      <vt:lpstr>6.3 其它-“实习无忧”综合保险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oо○謊唁oо</cp:lastModifiedBy>
  <cp:revision>578</cp:revision>
  <dcterms:created xsi:type="dcterms:W3CDTF">2017-01-09T09:44:00Z</dcterms:created>
  <dcterms:modified xsi:type="dcterms:W3CDTF">2021-08-30T05:22:47Z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02843E1D321A46BFB53F9139928E0279</vt:lpwstr>
  </property>
</Properties>
</file>