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 id="2147483681" r:id="rId5"/>
    <p:sldMasterId id="2147483693" r:id="rId6"/>
  </p:sldMasterIdLst>
  <p:notesMasterIdLst>
    <p:notesMasterId r:id="rId8"/>
  </p:notesMasterIdLst>
  <p:handoutMasterIdLst>
    <p:handoutMasterId r:id="rId49"/>
  </p:handoutMasterIdLst>
  <p:sldIdLst>
    <p:sldId id="699" r:id="rId7"/>
    <p:sldId id="701" r:id="rId9"/>
    <p:sldId id="702" r:id="rId10"/>
    <p:sldId id="711" r:id="rId11"/>
    <p:sldId id="747" r:id="rId12"/>
    <p:sldId id="748" r:id="rId13"/>
    <p:sldId id="703" r:id="rId14"/>
    <p:sldId id="710" r:id="rId15"/>
    <p:sldId id="749" r:id="rId16"/>
    <p:sldId id="750" r:id="rId17"/>
    <p:sldId id="751" r:id="rId18"/>
    <p:sldId id="755" r:id="rId19"/>
    <p:sldId id="752" r:id="rId20"/>
    <p:sldId id="753" r:id="rId21"/>
    <p:sldId id="754" r:id="rId22"/>
    <p:sldId id="756" r:id="rId23"/>
    <p:sldId id="785" r:id="rId24"/>
    <p:sldId id="786" r:id="rId25"/>
    <p:sldId id="787" r:id="rId26"/>
    <p:sldId id="789" r:id="rId27"/>
    <p:sldId id="788" r:id="rId28"/>
    <p:sldId id="790" r:id="rId29"/>
    <p:sldId id="791" r:id="rId30"/>
    <p:sldId id="792" r:id="rId31"/>
    <p:sldId id="793" r:id="rId32"/>
    <p:sldId id="794" r:id="rId33"/>
    <p:sldId id="795" r:id="rId34"/>
    <p:sldId id="796" r:id="rId35"/>
    <p:sldId id="797" r:id="rId36"/>
    <p:sldId id="798" r:id="rId37"/>
    <p:sldId id="800" r:id="rId38"/>
    <p:sldId id="801" r:id="rId39"/>
    <p:sldId id="802" r:id="rId40"/>
    <p:sldId id="803" r:id="rId41"/>
    <p:sldId id="804" r:id="rId42"/>
    <p:sldId id="805" r:id="rId43"/>
    <p:sldId id="806" r:id="rId44"/>
    <p:sldId id="807" r:id="rId45"/>
    <p:sldId id="808" r:id="rId46"/>
    <p:sldId id="809" r:id="rId47"/>
    <p:sldId id="811" r:id="rId48"/>
  </p:sldIdLst>
  <p:sldSz cx="9144000" cy="5143500" type="screen16x9"/>
  <p:notesSz cx="6858000" cy="9144000"/>
  <p:defaultTextStyle>
    <a:defPPr>
      <a:defRPr lang="en-US"/>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foru" initials="j" lastIdx="1"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C51A2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104" d="100"/>
          <a:sy n="104" d="100"/>
        </p:scale>
        <p:origin x="-396" y="-84"/>
      </p:cViewPr>
      <p:guideLst>
        <p:guide orient="horz" pos="1622"/>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 Type="http://schemas.openxmlformats.org/officeDocument/2006/relationships/slideMaster" Target="slideMasters/slideMaster5.xml"/><Relationship Id="rId53" Type="http://schemas.openxmlformats.org/officeDocument/2006/relationships/commentAuthors" Target="commentAuthors.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Master" Target="slideMasters/slideMaster4.xml"/><Relationship Id="rId49" Type="http://schemas.openxmlformats.org/officeDocument/2006/relationships/handoutMaster" Target="handoutMasters/handoutMaster1.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lstStyle>
            <a:lvl1pPr>
              <a:defRPr sz="1200" smtClean="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3" name="日期占位符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lstStyle>
            <a:lvl1pPr algn="r">
              <a:defRPr sz="1200" smtClean="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lstStyle>
            <a:lvl1pPr>
              <a:defRPr sz="1200" smtClean="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p>
            <a:pPr lvl="0" algn="r" eaLnBrk="1" fontAlgn="base" hangingPunct="1"/>
            <a:fld id="{9A0DB2DC-4C9A-4742-B13C-FB6460FD3503}" type="slidenum">
              <a:rPr lang="zh-CN" altLang="en-US" sz="1200" strike="noStrike" noProof="1" dirty="0">
                <a:latin typeface="Calibri" panose="020F0502020204030204" pitchFamily="34" charset="0"/>
                <a:ea typeface="宋体" panose="02010600030101010101" pitchFamily="2" charset="-122"/>
                <a:cs typeface="+mn-ea"/>
              </a:rPr>
            </a:fld>
            <a:endParaRPr lang="zh-CN" altLang="en-US" sz="1200" strike="noStrike" noProof="1">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幻灯片图像占位符 6144"/>
          <p:cNvSpPr>
            <a:spLocks noGrp="1" noRot="1" noChangeAspect="1"/>
          </p:cNvSpPr>
          <p:nvPr>
            <p:ph type="sldImg"/>
          </p:nvPr>
        </p:nvSpPr>
        <p:spPr>
          <a:xfrm>
            <a:off x="1143000" y="685800"/>
            <a:ext cx="4572000" cy="3429000"/>
          </a:xfrm>
          <a:prstGeom prst="rect">
            <a:avLst/>
          </a:prstGeom>
          <a:noFill/>
          <a:ln w="9525">
            <a:noFill/>
          </a:ln>
        </p:spPr>
      </p:sp>
      <p:sp>
        <p:nvSpPr>
          <p:cNvPr id="6147" name="文本占位符 6145"/>
          <p:cNvSpPr>
            <a:spLocks noGrp="1" noChangeArrowheads="1"/>
          </p:cNvSpPr>
          <p:nvPr>
            <p:ph type="body" sz="quarter" idx="4294967295"/>
          </p:nvPr>
        </p:nvSpPr>
        <p:spPr bwMode="auto">
          <a:xfrm>
            <a:off x="914400" y="4343400"/>
            <a:ext cx="5029200" cy="411480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Click to edit Master text styles</a:t>
            </a:r>
            <a:endPar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lvl="1" indent="2286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Second level</a:t>
            </a:r>
            <a:endPar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lvl="2" indent="4572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Third level</a:t>
            </a:r>
            <a:endPar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lvl="3" indent="6858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Fourth level</a:t>
            </a:r>
            <a:endPar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lvl="4" indent="9144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Fifth level</a:t>
            </a:r>
            <a:endPar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lvl="1" indent="228600"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lvl="2" indent="457200"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lvl="3" indent="685800"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lvl="4" indent="914400"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286000" lvl="5"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6pPr>
    <a:lvl7pPr marL="2743200" lvl="6"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7pPr>
    <a:lvl8pPr marL="3200400" lvl="7"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8pPr>
    <a:lvl9pPr marL="3657600" lvl="8"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xfrm>
            <a:off x="381000" y="685800"/>
            <a:ext cx="6096000" cy="3429000"/>
          </a:xfrm>
          <a:noFill/>
        </p:spPr>
      </p:sp>
      <p:sp>
        <p:nvSpPr>
          <p:cNvPr id="46083" name="备注占位符 2"/>
          <p:cNvSpPr>
            <a:spLocks noGrp="1"/>
          </p:cNvSpPr>
          <p:nvPr>
            <p:ph type="body" idx="1"/>
          </p:nvPr>
        </p:nvSpPr>
        <p:spPr bwMode="auto">
          <a:noFill/>
        </p:spPr>
        <p:txBody>
          <a:bodyPr/>
          <a:lstStyle/>
          <a:p>
            <a:pPr eaLnBrk="1" hangingPunct="1">
              <a:spcBef>
                <a:spcPct val="0"/>
              </a:spcBef>
            </a:pPr>
            <a:endParaRPr lang="zh-CN" altLang="en-US" dirty="0" smtClean="0">
              <a:solidFill>
                <a:srgbClr val="000000"/>
              </a:solidFill>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4294967295"/>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xfrm>
            <a:off x="381000" y="685800"/>
            <a:ext cx="6096000" cy="3429000"/>
          </a:xfrm>
          <a:noFill/>
        </p:spPr>
      </p:sp>
      <p:sp>
        <p:nvSpPr>
          <p:cNvPr id="46083" name="备注占位符 2"/>
          <p:cNvSpPr>
            <a:spLocks noGrp="1"/>
          </p:cNvSpPr>
          <p:nvPr>
            <p:ph type="body" idx="1"/>
          </p:nvPr>
        </p:nvSpPr>
        <p:spPr bwMode="auto">
          <a:noFill/>
        </p:spPr>
        <p:txBody>
          <a:bodyPr/>
          <a:lstStyle/>
          <a:p>
            <a:pPr eaLnBrk="1" hangingPunct="1">
              <a:spcBef>
                <a:spcPct val="0"/>
              </a:spcBef>
            </a:pPr>
            <a:endParaRPr lang="zh-CN" altLang="en-US" dirty="0" smtClean="0">
              <a:solidFill>
                <a:srgbClr val="000000"/>
              </a:solidFill>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68263"/>
            <a:ext cx="2057400" cy="5075237"/>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68263"/>
            <a:ext cx="6052930" cy="507523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
        <p:nvSpPr>
          <p:cNvPr id="6" name="矩形 5"/>
          <p:cNvSpPr/>
          <p:nvPr userDrawn="1"/>
        </p:nvSpPr>
        <p:spPr>
          <a:xfrm>
            <a:off x="-24765" y="-6191"/>
            <a:ext cx="9168765" cy="5155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685800"/>
            <a:ext cx="7349400" cy="1927800"/>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2670300"/>
            <a:ext cx="7349400" cy="1104300"/>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117800"/>
            <a:ext cx="8226900" cy="35694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300"/>
            <a:ext cx="5826600" cy="57510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1400"/>
            <a:ext cx="5826600" cy="6507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125900"/>
            <a:ext cx="3882600" cy="35613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125900"/>
            <a:ext cx="3882600" cy="356130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071900"/>
            <a:ext cx="4006800" cy="28620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066297"/>
            <a:ext cx="4006800" cy="2862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166400"/>
            <a:ext cx="3924808"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2800" y="1166400"/>
            <a:ext cx="3920400"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685800"/>
            <a:ext cx="783000" cy="37719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685800" y="685800"/>
            <a:ext cx="6876900" cy="3771900"/>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500"/>
            <a:ext cx="8229600" cy="4112100"/>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000"/>
            <a:ext cx="7349400" cy="7641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2670300"/>
            <a:ext cx="7349400" cy="353700"/>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8" name="标题 7"/>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8650" y="1722835"/>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8" name="标题 7"/>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8" name="标题 7"/>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标题 7"/>
          <p:cNvSpPr>
            <a:spLocks noGrp="1"/>
          </p:cNvSpPr>
          <p:nvPr>
            <p:ph type="ctrTitle"/>
          </p:nvPr>
        </p:nvSpPr>
        <p:spPr>
          <a:xfrm>
            <a:off x="259080" y="72390"/>
            <a:ext cx="5461159" cy="393859"/>
          </a:xfrm>
        </p:spPr>
        <p:txBody>
          <a:bodyPr anchor="b"/>
          <a:lstStyle>
            <a:lvl1pPr algn="l">
              <a:defRPr sz="1500" b="1">
                <a:latin typeface="Microsoft YaHei Bold" panose="020B0502040204020203" charset="-122"/>
                <a:ea typeface="Microsoft YaHei Bold" panose="020B0502040204020203" charset="-122"/>
              </a:defRPr>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
        <p:nvSpPr>
          <p:cNvPr id="6" name="矩形 5"/>
          <p:cNvSpPr/>
          <p:nvPr userDrawn="1"/>
        </p:nvSpPr>
        <p:spPr>
          <a:xfrm>
            <a:off x="-24765" y="-6191"/>
            <a:ext cx="9168765" cy="5155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8" name="标题 7"/>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
        <p:nvSpPr>
          <p:cNvPr id="9" name="Shape 22"/>
          <p:cNvSpPr>
            <a:spLocks noChangeArrowheads="1"/>
          </p:cNvSpPr>
          <p:nvPr userDrawn="1"/>
        </p:nvSpPr>
        <p:spPr bwMode="auto">
          <a:xfrm>
            <a:off x="-952" y="134303"/>
            <a:ext cx="189000" cy="270000"/>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685800"/>
            <a:ext cx="7349400" cy="1927800"/>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2670300"/>
            <a:ext cx="7349400" cy="1104300"/>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117800"/>
            <a:ext cx="8226900" cy="35694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300"/>
            <a:ext cx="5826600" cy="57510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1400"/>
            <a:ext cx="5826600" cy="6507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125900"/>
            <a:ext cx="3882600" cy="35613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125900"/>
            <a:ext cx="3882600" cy="356130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071900"/>
            <a:ext cx="4006800" cy="28620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066297"/>
            <a:ext cx="4006800" cy="2862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166400"/>
            <a:ext cx="3924808"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2800" y="1166400"/>
            <a:ext cx="3920400"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685800"/>
            <a:ext cx="783000" cy="37719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685800" y="685800"/>
            <a:ext cx="6876900" cy="3771900"/>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150"/>
            <a:ext cx="4032504" cy="39433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200150"/>
            <a:ext cx="4032504" cy="39433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灯片编号占位符 4"/>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500"/>
            <a:ext cx="8229600" cy="4112100"/>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000"/>
            <a:ext cx="7349400" cy="7641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2670300"/>
            <a:ext cx="7349400" cy="353700"/>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9" name="灯片编号占位符 8"/>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灯片编号占位符 4"/>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333829"/>
            <a:ext cx="3655181" cy="617934"/>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1999034"/>
            <a:ext cx="3655181" cy="264321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333829"/>
            <a:ext cx="3673182" cy="617934"/>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1999034"/>
            <a:ext cx="3673182" cy="264321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灯片编号占位符 6"/>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60375"/>
            <a:ext cx="5486400" cy="30861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375"/>
            <a:ext cx="6019800" cy="438785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灯片编号占位符 2"/>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342901"/>
            <a:ext cx="4629150" cy="4052888"/>
          </a:xfrm>
        </p:spPr>
        <p:txBody>
          <a:bodyPr vert="horz" wrap="square" lIns="45718" tIns="45718" rIns="45718" bIns="45718"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defRPr/>
            </a:pPr>
            <a:endParaRPr kumimoji="0" lang="zh-CN" altLang="en-US" sz="2400" b="0" i="0" u="none" strike="noStrike" kern="1200" cap="none" spc="0" normalizeH="0" baseline="0" noProof="1">
              <a:ln>
                <a:noFill/>
              </a:ln>
              <a:solidFill>
                <a:srgbClr val="000000"/>
              </a:solidFill>
              <a:effectLst/>
              <a:uLnTx/>
              <a:uFillTx/>
              <a:latin typeface="+mn-lt"/>
              <a:ea typeface="+mn-ea"/>
              <a:cs typeface="Calibri" panose="020F0502020204030204" pitchFamily="34" charset="0"/>
              <a:sym typeface="Calibri" panose="020F0502020204030204" pitchFamily="34" charset="0"/>
            </a:endParaRPr>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8" Type="http://schemas.openxmlformats.org/officeDocument/2006/relationships/theme" Target="../theme/theme2.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theme" Target="../theme/theme3.xml"/><Relationship Id="rId8" Type="http://schemas.openxmlformats.org/officeDocument/2006/relationships/image" Target="../media/image1.png"/><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 Type="http://schemas.openxmlformats.org/officeDocument/2006/relationships/slideLayout" Target="../slideLayouts/slideLayout32.xml"/><Relationship Id="rId18" Type="http://schemas.openxmlformats.org/officeDocument/2006/relationships/theme" Target="../theme/theme4.xml"/><Relationship Id="rId17" Type="http://schemas.openxmlformats.org/officeDocument/2006/relationships/tags" Target="../tags/tag124.xml"/><Relationship Id="rId16" Type="http://schemas.openxmlformats.org/officeDocument/2006/relationships/tags" Target="../tags/tag123.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0.xml"/><Relationship Id="rId8" Type="http://schemas.openxmlformats.org/officeDocument/2006/relationships/slideLayout" Target="../slideLayouts/slideLayout49.xml"/><Relationship Id="rId7" Type="http://schemas.openxmlformats.org/officeDocument/2006/relationships/slideLayout" Target="../slideLayouts/slideLayout48.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3" Type="http://schemas.openxmlformats.org/officeDocument/2006/relationships/slideLayout" Target="../slideLayouts/slideLayout44.xml"/><Relationship Id="rId2" Type="http://schemas.openxmlformats.org/officeDocument/2006/relationships/slideLayout" Target="../slideLayouts/slideLayout43.xml"/><Relationship Id="rId12" Type="http://schemas.openxmlformats.org/officeDocument/2006/relationships/theme" Target="../theme/theme5.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标题 1024"/>
          <p:cNvSpPr>
            <a:spLocks noGrp="1"/>
          </p:cNvSpPr>
          <p:nvPr>
            <p:ph type="title"/>
          </p:nvPr>
        </p:nvSpPr>
        <p:spPr>
          <a:xfrm>
            <a:off x="457200" y="68263"/>
            <a:ext cx="8229600" cy="1131887"/>
          </a:xfrm>
          <a:prstGeom prst="rect">
            <a:avLst/>
          </a:prstGeom>
          <a:noFill/>
          <a:ln w="12700">
            <a:noFill/>
          </a:ln>
        </p:spPr>
        <p:txBody>
          <a:bodyPr lIns="45718" tIns="45718" rIns="45718" bIns="45718" anchor="ctr"/>
          <a:lstStyle/>
          <a:p>
            <a:pPr lvl="0"/>
            <a:r>
              <a:rPr lang="en-US" altLang="zh-CN" dirty="0"/>
              <a:t>Click to edit Master title style</a:t>
            </a:r>
            <a:endParaRPr lang="en-US" altLang="zh-CN" dirty="0"/>
          </a:p>
        </p:txBody>
      </p:sp>
      <p:sp>
        <p:nvSpPr>
          <p:cNvPr id="1027" name="文本占位符 1025"/>
          <p:cNvSpPr>
            <a:spLocks noGrp="1"/>
          </p:cNvSpPr>
          <p:nvPr>
            <p:ph type="body"/>
          </p:nvPr>
        </p:nvSpPr>
        <p:spPr>
          <a:xfrm>
            <a:off x="457200" y="1200150"/>
            <a:ext cx="8229600" cy="3943350"/>
          </a:xfrm>
          <a:prstGeom prst="rect">
            <a:avLst/>
          </a:prstGeom>
          <a:noFill/>
          <a:ln w="12700">
            <a:noFill/>
          </a:ln>
        </p:spPr>
        <p:txBody>
          <a:bodyPr lIns="45718" tIns="45718" rIns="45718" bIns="45718" anchor="t"/>
          <a:lstStyle/>
          <a:p>
            <a:pPr lvl="0"/>
            <a:r>
              <a:rPr lang="en-US" altLang="zh-CN" dirty="0"/>
              <a:t>Click to edit Master text styles</a:t>
            </a:r>
            <a:endParaRPr lang="en-US" altLang="zh-CN" dirty="0"/>
          </a:p>
          <a:p>
            <a:pPr lvl="1" indent="-3259455"/>
            <a:r>
              <a:rPr lang="en-US" altLang="zh-CN" dirty="0"/>
              <a:t>Second level</a:t>
            </a:r>
            <a:endParaRPr lang="en-US" altLang="zh-CN" dirty="0"/>
          </a:p>
          <a:p>
            <a:pPr lvl="2" indent="-3038475"/>
            <a:r>
              <a:rPr lang="en-US" altLang="zh-CN" dirty="0"/>
              <a:t>Third level</a:t>
            </a:r>
            <a:endParaRPr lang="en-US" altLang="zh-CN" dirty="0"/>
          </a:p>
          <a:p>
            <a:pPr lvl="3" indent="-3634105"/>
            <a:r>
              <a:rPr lang="en-US" altLang="zh-CN" dirty="0"/>
              <a:t>Fourth level</a:t>
            </a:r>
            <a:endParaRPr lang="en-US" altLang="zh-CN" dirty="0"/>
          </a:p>
          <a:p>
            <a:pPr lvl="4" indent="-3634105"/>
            <a:r>
              <a:rPr lang="en-US" altLang="zh-CN" dirty="0"/>
              <a:t>Fifth level</a:t>
            </a:r>
            <a:endParaRPr lang="en-US" altLang="zh-CN" dirty="0"/>
          </a:p>
        </p:txBody>
      </p:sp>
      <p:sp>
        <p:nvSpPr>
          <p:cNvPr id="2" name="灯片编号占位符 1026"/>
          <p:cNvSpPr>
            <a:spLocks noGrp="1"/>
          </p:cNvSpPr>
          <p:nvPr>
            <p:ph type="sldNum" sz="quarter" idx="2"/>
          </p:nvPr>
        </p:nvSpPr>
        <p:spPr>
          <a:xfrm>
            <a:off x="8426450" y="4765675"/>
            <a:ext cx="257175" cy="269875"/>
          </a:xfrm>
          <a:prstGeom prst="rect">
            <a:avLst/>
          </a:prstGeom>
          <a:noFill/>
          <a:ln w="12700">
            <a:noFill/>
          </a:ln>
        </p:spPr>
        <p:txBody>
          <a:bodyPr vert="horz" wrap="none" lIns="45718" tIns="45718" rIns="45718" bIns="45718" numCol="1" anchor="ctr" anchorCtr="0" compatLnSpc="1"/>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buFont typeface="Arial" panose="020B0604020202020204" pitchFamily="34" charset="0"/>
        <a:defRPr sz="4400" kern="1200">
          <a:solidFill>
            <a:srgbClr val="000000"/>
          </a:solidFill>
          <a:latin typeface="+mj-lt"/>
          <a:ea typeface="+mj-ea"/>
          <a:cs typeface="Calibri" panose="020F0502020204030204" pitchFamily="34" charset="0"/>
          <a:sym typeface="Calibri" panose="020F0502020204030204" pitchFamily="34" charset="0"/>
        </a:defRPr>
      </a:lvl1pPr>
      <a:lvl2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p:titleStyle>
    <p:bodyStyle>
      <a:lvl1pPr marL="342900" indent="-342900"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1pPr>
      <a:lvl2pPr marL="3716655" lvl="1" indent="-325945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2pPr>
      <a:lvl3pPr marL="3952875" lvl="2" indent="-303847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3pPr>
      <a:lvl4pPr marL="5005705" lvl="3" indent="-363410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4pPr>
      <a:lvl5pPr marL="5462905" lvl="4" indent="-363410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5pPr>
      <a:lvl6pPr marL="2514600" lvl="5"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6pPr>
      <a:lvl7pPr marL="2971800" lvl="6"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7pPr>
      <a:lvl8pPr marL="3429000" lvl="7"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8pPr>
      <a:lvl9pPr marL="3886200" lvl="8"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9pPr>
    </p:bodyStyle>
    <p:otherStyle>
      <a:lvl1pPr marL="0" lvl="0"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1pPr>
      <a:lvl2pPr marL="0" lvl="1"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2pPr>
      <a:lvl3pPr marL="0" lvl="2"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3pPr>
      <a:lvl4pPr marL="0" lvl="3"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4pPr>
      <a:lvl5pPr marL="0" lvl="4"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5pPr>
      <a:lvl6pPr marL="2286000" lvl="5"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6pPr>
      <a:lvl7pPr marL="2743200" lvl="6"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7pPr>
      <a:lvl8pPr marL="3200400" lvl="7"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8pPr>
      <a:lvl9pPr marL="3657600" lvl="8"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45630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117800"/>
            <a:ext cx="8226900" cy="35694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6" name="标题 15"/>
          <p:cNvSpPr>
            <a:spLocks noGrp="1"/>
          </p:cNvSpPr>
          <p:nvPr>
            <p:ph type="ctrTitle"/>
          </p:nvPr>
        </p:nvSpPr>
        <p:spPr>
          <a:xfrm>
            <a:off x="187643" y="72390"/>
            <a:ext cx="7141369" cy="393859"/>
          </a:xfrm>
        </p:spPr>
        <p:txBody>
          <a:bodyPr anchor="b"/>
          <a:lstStyle>
            <a:lvl1pPr algn="l">
              <a:defRPr sz="1500"/>
            </a:lvl1pPr>
          </a:lstStyle>
          <a:p>
            <a:r>
              <a:rPr lang="zh-CN" altLang="en-US" smtClean="0"/>
              <a:t>单击此处编辑母版标题样式</a:t>
            </a:r>
            <a:endParaRPr lang="zh-CN" altLang="en-US"/>
          </a:p>
        </p:txBody>
      </p:sp>
      <p:sp>
        <p:nvSpPr>
          <p:cNvPr id="17" name="Shape 22"/>
          <p:cNvSpPr>
            <a:spLocks noChangeArrowheads="1"/>
          </p:cNvSpPr>
          <p:nvPr userDrawn="1"/>
        </p:nvSpPr>
        <p:spPr bwMode="auto">
          <a:xfrm>
            <a:off x="-952" y="134303"/>
            <a:ext cx="189000" cy="270000"/>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grpSp>
        <p:nvGrpSpPr>
          <p:cNvPr id="8" name="组合 7"/>
          <p:cNvGrpSpPr/>
          <p:nvPr userDrawn="1"/>
        </p:nvGrpSpPr>
        <p:grpSpPr>
          <a:xfrm>
            <a:off x="8131969" y="131921"/>
            <a:ext cx="782479" cy="275273"/>
            <a:chOff x="17075" y="277"/>
            <a:chExt cx="1643" cy="578"/>
          </a:xfrm>
        </p:grpSpPr>
        <p:grpSp>
          <p:nvGrpSpPr>
            <p:cNvPr id="11" name="组合 10"/>
            <p:cNvGrpSpPr/>
            <p:nvPr/>
          </p:nvGrpSpPr>
          <p:grpSpPr>
            <a:xfrm>
              <a:off x="17075" y="491"/>
              <a:ext cx="1643" cy="364"/>
              <a:chOff x="17075" y="619"/>
              <a:chExt cx="1643" cy="364"/>
            </a:xfrm>
          </p:grpSpPr>
          <p:sp>
            <p:nvSpPr>
              <p:cNvPr id="12"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3"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14" name="图片 13" descr="红色1"/>
            <p:cNvPicPr>
              <a:picLocks noChangeAspect="1"/>
            </p:cNvPicPr>
            <p:nvPr/>
          </p:nvPicPr>
          <p:blipFill>
            <a:blip r:embed="rId8"/>
            <a:stretch>
              <a:fillRect/>
            </a:stretch>
          </p:blipFill>
          <p:spPr>
            <a:xfrm>
              <a:off x="17432" y="277"/>
              <a:ext cx="929" cy="299"/>
            </a:xfrm>
            <a:prstGeom prst="rect">
              <a:avLst/>
            </a:prstGeom>
          </p:spPr>
        </p:pic>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mc:AlternateContent xmlns:mc="http://schemas.openxmlformats.org/markup-compatibility/2006">
    <mc:Choice xmlns:p14="http://schemas.microsoft.com/office/powerpoint/2010/main" Requires="p14">
      <p:transition spd="slow" p14:dur="1250"/>
    </mc:Choice>
    <mc:Fallback>
      <p:transition spd="slow"/>
    </mc:Fallback>
  </mc:AlternateContent>
  <p:txStyles>
    <p:titleStyle>
      <a:lvl1pPr algn="l" defTabSz="685800" rtl="0" eaLnBrk="1" latinLnBrk="0" hangingPunct="1">
        <a:lnSpc>
          <a:spcPct val="90000"/>
        </a:lnSpc>
        <a:spcBef>
          <a:spcPct val="0"/>
        </a:spcBef>
        <a:buNone/>
        <a:defRPr sz="1500" b="1" kern="1200">
          <a:solidFill>
            <a:schemeClr val="tx1"/>
          </a:solidFill>
          <a:latin typeface="Microsoft YaHei Bold" panose="020B0502040204020203" charset="-122"/>
          <a:ea typeface="Microsoft YaHei Bold" panose="020B0502040204020203"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icrosoft YaHei Regular" panose="020B0502040204020203" charset="-122"/>
          <a:ea typeface="Microsoft YaHei Regular" panose="020B0502040204020203"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icrosoft YaHei Regular" panose="020B0502040204020203" charset="-122"/>
          <a:ea typeface="Microsoft YaHei Regular" panose="020B0502040204020203"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icrosoft YaHei Regular" panose="020B0502040204020203" charset="-122"/>
          <a:ea typeface="Microsoft YaHei Regular" panose="020B0502040204020203"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icrosoft YaHei Regular" panose="020B0502040204020203" charset="-122"/>
          <a:ea typeface="Microsoft YaHei Regular" panose="020B0502040204020203"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icrosoft YaHei Regular" panose="020B0502040204020203" charset="-122"/>
          <a:ea typeface="Microsoft YaHei Regular" panose="020B0502040204020203"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45630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117800"/>
            <a:ext cx="8226900" cy="35694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4099" name="文本占位符 2"/>
          <p:cNvSpPr>
            <a:spLocks noGrp="1"/>
          </p:cNvSpPr>
          <p:nvPr>
            <p:ph type="body"/>
          </p:nvPr>
        </p:nvSpPr>
        <p:spPr>
          <a:xfrm>
            <a:off x="457200" y="1200150"/>
            <a:ext cx="8229600" cy="3394075"/>
          </a:xfrm>
          <a:prstGeom prst="rect">
            <a:avLst/>
          </a:prstGeom>
          <a:noFill/>
          <a:ln w="9525">
            <a:noFill/>
          </a:ln>
        </p:spPr>
        <p:txBody>
          <a:bodyPr anchor="t"/>
          <a:lstStyle/>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457200" y="4767263"/>
            <a:ext cx="2133600" cy="274638"/>
          </a:xfrm>
          <a:prstGeom prst="rect">
            <a:avLst/>
          </a:prstGeom>
        </p:spPr>
        <p:txBody>
          <a:bodyPr vert="horz" wrap="square" lIns="91440" tIns="45720" rIns="91440" bIns="45720" numCol="1" anchor="ctr" anchorCtr="0" compatLnSpc="1"/>
          <a:lstStyle>
            <a:lvl1pPr>
              <a:defRPr sz="1200" smtClean="0">
                <a:solidFill>
                  <a:srgbClr val="898989"/>
                </a:solidFill>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wrap="square" lIns="91440" tIns="45720" rIns="91440" bIns="45720" numCol="1" anchor="ctr" anchorCtr="0" compatLnSpc="1"/>
          <a:lstStyle>
            <a:lvl1pPr algn="ctr">
              <a:defRPr sz="1200" smtClean="0">
                <a:solidFill>
                  <a:srgbClr val="898989"/>
                </a:solidFill>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1.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 Id="rId3" Type="http://schemas.openxmlformats.org/officeDocument/2006/relationships/tags" Target="../tags/tag126.xml"/><Relationship Id="rId2" Type="http://schemas.openxmlformats.org/officeDocument/2006/relationships/image" Target="../media/image7.png"/><Relationship Id="rId1" Type="http://schemas.openxmlformats.org/officeDocument/2006/relationships/tags" Target="../tags/tag12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8.xml"/><Relationship Id="rId2" Type="http://schemas.openxmlformats.org/officeDocument/2006/relationships/image" Target="../media/image17.png"/><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24.xml"/><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36.png"/><Relationship Id="rId1" Type="http://schemas.openxmlformats.org/officeDocument/2006/relationships/image" Target="../media/image35.png"/></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50.png"/><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52.png"/><Relationship Id="rId1" Type="http://schemas.openxmlformats.org/officeDocument/2006/relationships/image" Target="../media/image5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53.png"/></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9.xml"/><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22"/>
          <p:cNvSpPr>
            <a:spLocks noChangeArrowheads="1"/>
          </p:cNvSpPr>
          <p:nvPr/>
        </p:nvSpPr>
        <p:spPr bwMode="auto">
          <a:xfrm>
            <a:off x="0" y="988695"/>
            <a:ext cx="9144000" cy="2946083"/>
          </a:xfrm>
          <a:prstGeom prst="rect">
            <a:avLst/>
          </a:prstGeom>
          <a:solidFill>
            <a:schemeClr val="bg2"/>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6148" name="Shape 22"/>
          <p:cNvSpPr>
            <a:spLocks noChangeArrowheads="1"/>
          </p:cNvSpPr>
          <p:nvPr/>
        </p:nvSpPr>
        <p:spPr bwMode="auto">
          <a:xfrm>
            <a:off x="733901" y="801529"/>
            <a:ext cx="7676674" cy="3319939"/>
          </a:xfrm>
          <a:prstGeom prst="rect">
            <a:avLst/>
          </a:prstGeom>
          <a:solidFill>
            <a:srgbClr val="C51A24"/>
          </a:solidFill>
          <a:ln w="12700">
            <a:noFill/>
            <a:miter lim="400000"/>
          </a:ln>
          <a:effectLst/>
        </p:spPr>
        <p:txBody>
          <a:bodyPr lIns="45718" rIns="45718" anchor="ctr"/>
          <a:lstStyle/>
          <a:p>
            <a:pPr algn="ct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pic>
        <p:nvPicPr>
          <p:cNvPr id="6151" name="未标题-2-01.png" descr="未标题-2-01.png"/>
          <p:cNvPicPr>
            <a:picLocks noChangeAspect="1"/>
          </p:cNvPicPr>
          <p:nvPr/>
        </p:nvPicPr>
        <p:blipFill>
          <a:blip r:embed="rId1"/>
          <a:srcRect l="11929" t="5841" r="17577" b="54250"/>
          <a:stretch>
            <a:fillRect/>
          </a:stretch>
        </p:blipFill>
        <p:spPr bwMode="auto">
          <a:xfrm>
            <a:off x="-54292" y="22860"/>
            <a:ext cx="9198293" cy="5174456"/>
          </a:xfrm>
          <a:prstGeom prst="rect">
            <a:avLst/>
          </a:prstGeom>
          <a:noFill/>
          <a:ln w="12700">
            <a:noFill/>
            <a:miter lim="400000"/>
            <a:headEnd/>
            <a:tailEnd/>
          </a:ln>
        </p:spPr>
      </p:pic>
      <p:sp>
        <p:nvSpPr>
          <p:cNvPr id="24" name="Shape 26"/>
          <p:cNvSpPr/>
          <p:nvPr/>
        </p:nvSpPr>
        <p:spPr>
          <a:xfrm>
            <a:off x="3021330" y="3127375"/>
            <a:ext cx="3148965" cy="299085"/>
          </a:xfrm>
          <a:prstGeom prst="rect">
            <a:avLst/>
          </a:prstGeom>
          <a:ln w="12700">
            <a:miter lim="400000"/>
          </a:ln>
          <a:effectLst>
            <a:outerShdw blurRad="63500" rotWithShape="0">
              <a:srgbClr val="808080">
                <a:alpha val="31423"/>
              </a:srgbClr>
            </a:outerShdw>
          </a:effectLst>
        </p:spPr>
        <p:txBody>
          <a:bodyPr wrap="square" lIns="45718" rIns="45718">
            <a:spAutoFit/>
          </a:bodyPr>
          <a:p>
            <a:pPr lvl="0" algn="ctr"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350" kern="0" dirty="0">
                <a:sym typeface="微软雅黑" panose="020B0503020204020204" pitchFamily="34" charset="-122"/>
              </a:rPr>
              <a:t>教务管理（管理员权限）</a:t>
            </a:r>
            <a:endParaRPr lang="zh-CN" sz="1350" kern="0" dirty="0">
              <a:sym typeface="微软雅黑" panose="020B0503020204020204" pitchFamily="34" charset="-122"/>
            </a:endParaRPr>
          </a:p>
        </p:txBody>
      </p:sp>
      <p:sp>
        <p:nvSpPr>
          <p:cNvPr id="16" name="Shape 26"/>
          <p:cNvSpPr/>
          <p:nvPr/>
        </p:nvSpPr>
        <p:spPr>
          <a:xfrm>
            <a:off x="1127760" y="1405414"/>
            <a:ext cx="6888956" cy="1337945"/>
          </a:xfrm>
          <a:prstGeom prst="rect">
            <a:avLst/>
          </a:prstGeom>
          <a:ln w="12700">
            <a:miter lim="400000"/>
          </a:ln>
          <a:effectLst>
            <a:outerShdw blurRad="63500" rotWithShape="0">
              <a:srgbClr val="808080">
                <a:alpha val="31423"/>
              </a:srgbClr>
            </a:outerShdw>
          </a:effectLst>
        </p:spPr>
        <p:txBody>
          <a:bodyPr wrap="square" lIns="45718" rIns="45718">
            <a:spAutoFit/>
          </a:bodyPr>
          <a:lstStyle/>
          <a:p>
            <a:pPr lvl="0" algn="ctr"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300" b="1" kern="0" dirty="0">
                <a:sym typeface="微软雅黑" panose="020B0503020204020204" pitchFamily="34" charset="-122"/>
              </a:rPr>
              <a:t>校友邦实习实训平台</a:t>
            </a:r>
            <a:endParaRPr lang="zh-CN" sz="3600" b="1" kern="0" dirty="0">
              <a:sym typeface="微软雅黑" panose="020B0503020204020204" pitchFamily="34" charset="-122"/>
            </a:endParaRPr>
          </a:p>
          <a:p>
            <a:pPr lvl="0" algn="ctr"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2100" kern="0" dirty="0">
                <a:sym typeface="微软雅黑" panose="020B0503020204020204" pitchFamily="34" charset="-122"/>
              </a:rPr>
              <a:t>操作指南</a:t>
            </a:r>
            <a:endParaRPr lang="zh-CN" sz="2100" kern="0" dirty="0">
              <a:sym typeface="微软雅黑" panose="020B0503020204020204" pitchFamily="34" charset="-122"/>
            </a:endParaRPr>
          </a:p>
        </p:txBody>
      </p:sp>
      <p:cxnSp>
        <p:nvCxnSpPr>
          <p:cNvPr id="11" name="直接连接符 10"/>
          <p:cNvCxnSpPr/>
          <p:nvPr/>
        </p:nvCxnSpPr>
        <p:spPr>
          <a:xfrm>
            <a:off x="3781901" y="2923699"/>
            <a:ext cx="15801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4010978" y="4356735"/>
            <a:ext cx="1122521" cy="359569"/>
            <a:chOff x="8365" y="9148"/>
            <a:chExt cx="2357" cy="755"/>
          </a:xfrm>
        </p:grpSpPr>
        <p:sp>
          <p:nvSpPr>
            <p:cNvPr id="29" name="Shape 22"/>
            <p:cNvSpPr>
              <a:spLocks noChangeArrowheads="1"/>
            </p:cNvSpPr>
            <p:nvPr/>
          </p:nvSpPr>
          <p:spPr bwMode="auto">
            <a:xfrm>
              <a:off x="8365" y="9454"/>
              <a:ext cx="2357" cy="416"/>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31" name="Shape 26"/>
            <p:cNvSpPr/>
            <p:nvPr/>
          </p:nvSpPr>
          <p:spPr>
            <a:xfrm>
              <a:off x="8647" y="9518"/>
              <a:ext cx="1793" cy="385"/>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600" kern="0" baseline="0" dirty="0">
                  <a:solidFill>
                    <a:srgbClr val="C00000"/>
                  </a:solidFill>
                  <a:effectLst/>
                  <a:sym typeface="微软雅黑" panose="020B0503020204020204" pitchFamily="34" charset="-122"/>
                </a:rPr>
                <a:t>www.xybsyw.com</a:t>
              </a:r>
              <a:endParaRPr lang="en-US" altLang="zh-CN" sz="600" kern="0" baseline="0" dirty="0">
                <a:solidFill>
                  <a:srgbClr val="C00000"/>
                </a:solidFill>
                <a:effectLst/>
                <a:sym typeface="微软雅黑" panose="020B0503020204020204" pitchFamily="34" charset="-122"/>
              </a:endParaRPr>
            </a:p>
          </p:txBody>
        </p:sp>
        <p:pic>
          <p:nvPicPr>
            <p:cNvPr id="32" name="图片 31" descr="红色1"/>
            <p:cNvPicPr>
              <a:picLocks noChangeAspect="1"/>
            </p:cNvPicPr>
            <p:nvPr/>
          </p:nvPicPr>
          <p:blipFill>
            <a:blip r:embed="rId2"/>
            <a:stretch>
              <a:fillRect/>
            </a:stretch>
          </p:blipFill>
          <p:spPr>
            <a:xfrm>
              <a:off x="8876" y="9148"/>
              <a:ext cx="1335" cy="430"/>
            </a:xfrm>
            <a:prstGeom prst="rect">
              <a:avLst/>
            </a:prstGeom>
          </p:spPr>
        </p:pic>
      </p:gr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 name="图片 14"/>
          <p:cNvPicPr>
            <a:picLocks noChangeAspect="1"/>
          </p:cNvPicPr>
          <p:nvPr/>
        </p:nvPicPr>
        <p:blipFill>
          <a:blip r:embed="rId1"/>
          <a:stretch>
            <a:fillRect/>
          </a:stretch>
        </p:blipFill>
        <p:spPr>
          <a:xfrm>
            <a:off x="259080" y="569595"/>
            <a:ext cx="8212455" cy="4003675"/>
          </a:xfrm>
          <a:prstGeom prst="rect">
            <a:avLst/>
          </a:prstGeom>
        </p:spPr>
      </p:pic>
      <p:sp>
        <p:nvSpPr>
          <p:cNvPr id="2" name="标题 1"/>
          <p:cNvSpPr>
            <a:spLocks noGrp="1"/>
          </p:cNvSpPr>
          <p:nvPr>
            <p:ph type="ctrTitle"/>
          </p:nvPr>
        </p:nvSpPr>
        <p:spPr/>
        <p:txBody>
          <a:bodyPr/>
          <a:p>
            <a:r>
              <a:rPr lang="zh-CN" altLang="en-US"/>
              <a:t>登录指南</a:t>
            </a:r>
            <a:r>
              <a:rPr lang="en-US" altLang="zh-CN"/>
              <a:t>-</a:t>
            </a:r>
            <a:r>
              <a:rPr lang="zh-CN" altLang="en-US"/>
              <a:t>电脑网页端</a:t>
            </a:r>
            <a:endParaRPr lang="zh-CN" altLang="en-US"/>
          </a:p>
        </p:txBody>
      </p:sp>
      <p:sp>
        <p:nvSpPr>
          <p:cNvPr id="7" name="文本框 6"/>
          <p:cNvSpPr txBox="1"/>
          <p:nvPr/>
        </p:nvSpPr>
        <p:spPr>
          <a:xfrm>
            <a:off x="5868035" y="1405889"/>
            <a:ext cx="246570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修改个人资料或角色切换</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8" name="直接箭头连接符 7"/>
          <p:cNvCxnSpPr/>
          <p:nvPr/>
        </p:nvCxnSpPr>
        <p:spPr>
          <a:xfrm flipV="1">
            <a:off x="7152640" y="813435"/>
            <a:ext cx="304800" cy="59245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630555" y="631825"/>
            <a:ext cx="549910" cy="3968750"/>
          </a:xfrm>
          <a:prstGeom prst="rect">
            <a:avLst/>
          </a:prstGeom>
          <a:noFill/>
          <a:ln>
            <a:solidFill>
              <a:srgbClr val="00B0F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fontAlgn="base"/>
            <a:endParaRPr lang="zh-CN" altLang="en-US" strike="noStrike" noProof="1"/>
          </a:p>
        </p:txBody>
      </p:sp>
      <p:sp>
        <p:nvSpPr>
          <p:cNvPr id="5" name="文本框 4"/>
          <p:cNvSpPr txBox="1"/>
          <p:nvPr/>
        </p:nvSpPr>
        <p:spPr>
          <a:xfrm>
            <a:off x="741678" y="3088640"/>
            <a:ext cx="327025" cy="107632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功能菜单</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6" name="矩形 5"/>
          <p:cNvSpPr/>
          <p:nvPr/>
        </p:nvSpPr>
        <p:spPr>
          <a:xfrm>
            <a:off x="259080" y="631825"/>
            <a:ext cx="370840" cy="3968750"/>
          </a:xfrm>
          <a:prstGeom prst="rect">
            <a:avLst/>
          </a:prstGeom>
          <a:noFill/>
          <a:ln>
            <a:solidFill>
              <a:srgbClr val="00B0F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fontAlgn="base"/>
            <a:endParaRPr lang="zh-CN" altLang="en-US" strike="noStrike" noProof="1"/>
          </a:p>
        </p:txBody>
      </p:sp>
      <p:sp>
        <p:nvSpPr>
          <p:cNvPr id="9" name="文本框 8"/>
          <p:cNvSpPr txBox="1"/>
          <p:nvPr/>
        </p:nvSpPr>
        <p:spPr>
          <a:xfrm>
            <a:off x="937891" y="405761"/>
            <a:ext cx="137858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导航菜单</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10" name="文本框 9"/>
          <p:cNvSpPr txBox="1"/>
          <p:nvPr/>
        </p:nvSpPr>
        <p:spPr>
          <a:xfrm>
            <a:off x="3628390" y="1405890"/>
            <a:ext cx="121666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功能区</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1181100" y="812800"/>
            <a:ext cx="7291070" cy="3788410"/>
          </a:xfrm>
          <a:prstGeom prst="rect">
            <a:avLst/>
          </a:prstGeom>
          <a:noFill/>
          <a:ln>
            <a:solidFill>
              <a:srgbClr val="00B0F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fontAlgn="base"/>
            <a:endParaRPr lang="zh-CN" altLang="en-US" strike="noStrike" noProof="1"/>
          </a:p>
        </p:txBody>
      </p:sp>
      <p:cxnSp>
        <p:nvCxnSpPr>
          <p:cNvPr id="13" name="直接箭头连接符 12"/>
          <p:cNvCxnSpPr/>
          <p:nvPr/>
        </p:nvCxnSpPr>
        <p:spPr>
          <a:xfrm flipH="1">
            <a:off x="526415" y="649605"/>
            <a:ext cx="542290" cy="41338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登录指南</a:t>
            </a:r>
            <a:r>
              <a:rPr lang="en-US" altLang="zh-CN"/>
              <a:t>-</a:t>
            </a:r>
            <a:r>
              <a:rPr lang="zh-CN" altLang="en-US"/>
              <a:t>微信小程序</a:t>
            </a:r>
            <a:endParaRPr lang="zh-CN" altLang="en-US"/>
          </a:p>
        </p:txBody>
      </p:sp>
      <p:sp>
        <p:nvSpPr>
          <p:cNvPr id="3" name="文本框 2"/>
          <p:cNvSpPr txBox="1"/>
          <p:nvPr/>
        </p:nvSpPr>
        <p:spPr>
          <a:xfrm>
            <a:off x="0" y="533400"/>
            <a:ext cx="4603750" cy="1100455"/>
          </a:xfrm>
          <a:prstGeom prst="rect">
            <a:avLst/>
          </a:prstGeom>
          <a:noFill/>
        </p:spPr>
        <p:txBody>
          <a:bodyPr wrap="square">
            <a:spAutoFit/>
          </a:bodyPr>
          <a:p>
            <a:pPr marR="0" algn="ctr" defTabSz="914400">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关注教师端小程序</a:t>
            </a:r>
            <a:endParaRPr kumimoji="0" lang="en-US" altLang="zh-CN" sz="2400" kern="1200" cap="none" spc="0" normalizeH="0" baseline="0" noProof="1">
              <a:solidFill>
                <a:srgbClr val="FF0000"/>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微信扫描下方二维码关注校友邦教师端公众号</a:t>
            </a:r>
            <a:endParaRPr kumimoji="0" lang="en-US" altLang="zh-CN"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点击实践管理</a:t>
            </a:r>
            <a:r>
              <a:rPr kumimoji="0" lang="en-US" altLang="zh-CN"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a:t>
            </a: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工作台</a:t>
            </a:r>
            <a:endPar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p:txBody>
      </p:sp>
      <p:sp>
        <p:nvSpPr>
          <p:cNvPr id="7" name="文本框 6"/>
          <p:cNvSpPr txBox="1"/>
          <p:nvPr/>
        </p:nvSpPr>
        <p:spPr>
          <a:xfrm>
            <a:off x="4707890" y="342900"/>
            <a:ext cx="4300220" cy="1740535"/>
          </a:xfrm>
          <a:prstGeom prst="rect">
            <a:avLst/>
          </a:prstGeom>
          <a:noFill/>
        </p:spPr>
        <p:txBody>
          <a:bodyPr wrap="square">
            <a:spAutoFit/>
          </a:bodyPr>
          <a:p>
            <a:pPr marR="0" algn="ctr" defTabSz="914400">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小程序登录</a:t>
            </a:r>
            <a:endParaRPr kumimoji="0" lang="en-US" altLang="zh-CN" sz="2400" kern="1200" cap="none" spc="0" normalizeH="0" baseline="0" noProof="1">
              <a:solidFill>
                <a:srgbClr val="FF0000"/>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lang="zh-CN" altLang="en-US" b="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输入学校、账号、密码进行登录</a:t>
            </a:r>
            <a:endParaRPr lang="zh-CN" altLang="en-US" b="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在下方我的</a:t>
            </a:r>
            <a:r>
              <a:rPr kumimoji="0" lang="en-US" altLang="zh-CN"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a:t>
            </a: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设置里可以退出登录，切换账号或修改密码等</a:t>
            </a:r>
            <a:endPar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教师账号统一生成，无需自行注册</a:t>
            </a:r>
            <a:endPar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p:txBody>
      </p:sp>
      <p:pic>
        <p:nvPicPr>
          <p:cNvPr id="8" name="图片 7"/>
          <p:cNvPicPr>
            <a:picLocks noChangeAspect="1"/>
          </p:cNvPicPr>
          <p:nvPr>
            <p:custDataLst>
              <p:tags r:id="rId1"/>
            </p:custDataLst>
          </p:nvPr>
        </p:nvPicPr>
        <p:blipFill>
          <a:blip r:embed="rId2"/>
          <a:stretch>
            <a:fillRect/>
          </a:stretch>
        </p:blipFill>
        <p:spPr>
          <a:xfrm>
            <a:off x="5036820" y="2139315"/>
            <a:ext cx="1863090" cy="270129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70485" y="2057400"/>
            <a:ext cx="2355215" cy="2355215"/>
          </a:xfrm>
          <a:prstGeom prst="rect">
            <a:avLst/>
          </a:prstGeom>
        </p:spPr>
      </p:pic>
      <p:pic>
        <p:nvPicPr>
          <p:cNvPr id="6" name="图片 5"/>
          <p:cNvPicPr>
            <a:picLocks noChangeAspect="1"/>
          </p:cNvPicPr>
          <p:nvPr/>
        </p:nvPicPr>
        <p:blipFill>
          <a:blip r:embed="rId5"/>
          <a:stretch>
            <a:fillRect/>
          </a:stretch>
        </p:blipFill>
        <p:spPr>
          <a:xfrm>
            <a:off x="2425700" y="2067560"/>
            <a:ext cx="2432050" cy="2345690"/>
          </a:xfrm>
          <a:prstGeom prst="rect">
            <a:avLst/>
          </a:prstGeom>
        </p:spPr>
      </p:pic>
      <p:pic>
        <p:nvPicPr>
          <p:cNvPr id="9" name="图片 8"/>
          <p:cNvPicPr>
            <a:picLocks noChangeAspect="1"/>
          </p:cNvPicPr>
          <p:nvPr/>
        </p:nvPicPr>
        <p:blipFill>
          <a:blip r:embed="rId6"/>
          <a:stretch>
            <a:fillRect/>
          </a:stretch>
        </p:blipFill>
        <p:spPr>
          <a:xfrm>
            <a:off x="6948805" y="2139315"/>
            <a:ext cx="1901825" cy="26968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hape 22"/>
          <p:cNvSpPr>
            <a:spLocks noChangeArrowheads="1"/>
          </p:cNvSpPr>
          <p:nvPr/>
        </p:nvSpPr>
        <p:spPr bwMode="auto">
          <a:xfrm>
            <a:off x="-952" y="1447324"/>
            <a:ext cx="9144953" cy="1966913"/>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2" name="Shape 22"/>
          <p:cNvSpPr>
            <a:spLocks noChangeArrowheads="1"/>
          </p:cNvSpPr>
          <p:nvPr/>
        </p:nvSpPr>
        <p:spPr bwMode="auto">
          <a:xfrm>
            <a:off x="897255" y="1504474"/>
            <a:ext cx="1534478" cy="2319338"/>
          </a:xfrm>
          <a:prstGeom prst="rect">
            <a:avLst/>
          </a:prstGeom>
          <a:solidFill>
            <a:schemeClr val="bg1"/>
          </a:solidFill>
          <a:ln w="12700">
            <a:noFill/>
            <a:miter lim="400000"/>
          </a:ln>
          <a:effectLst>
            <a:outerShdw blurRad="76200" dir="13500000" sy="23000" kx="1200000" algn="br" rotWithShape="0">
              <a:srgbClr val="B90003">
                <a:alpha val="20000"/>
              </a:srgbClr>
            </a:outerShdw>
          </a:effectLst>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5" name="文本框 4"/>
          <p:cNvSpPr txBox="1"/>
          <p:nvPr/>
        </p:nvSpPr>
        <p:spPr>
          <a:xfrm>
            <a:off x="1011555" y="1814195"/>
            <a:ext cx="1351915" cy="2306955"/>
          </a:xfrm>
          <a:prstGeom prst="rect">
            <a:avLst/>
          </a:prstGeom>
          <a:noFill/>
        </p:spPr>
        <p:txBody>
          <a:bodyPr wrap="square" rtlCol="0" anchor="t">
            <a:spAutoFit/>
          </a:bodyPr>
          <a:p>
            <a:r>
              <a:rPr lang="en-US" altLang="zh-CN" sz="7200" dirty="0" smtClean="0">
                <a:solidFill>
                  <a:srgbClr val="C00000"/>
                </a:solidFill>
                <a:effectLst/>
                <a:latin typeface="DIN Alternate" panose="020B0500000000000000" charset="0"/>
                <a:ea typeface="微软雅黑" panose="020B0503020204020204" pitchFamily="34" charset="-122"/>
                <a:cs typeface="DIN Alternate" panose="020B0500000000000000" charset="0"/>
                <a:sym typeface="+mn-ea"/>
              </a:rPr>
              <a:t> </a:t>
            </a:r>
            <a:r>
              <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rPr>
              <a:t>03</a:t>
            </a:r>
            <a:endPar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endParaRPr>
          </a:p>
        </p:txBody>
      </p:sp>
      <p:sp>
        <p:nvSpPr>
          <p:cNvPr id="11" name="矩形 10"/>
          <p:cNvSpPr/>
          <p:nvPr/>
        </p:nvSpPr>
        <p:spPr>
          <a:xfrm>
            <a:off x="2781776" y="2007394"/>
            <a:ext cx="4361498" cy="553085"/>
          </a:xfrm>
          <a:prstGeom prst="rect">
            <a:avLst/>
          </a:prstGeom>
          <a:ln w="12700">
            <a:miter lim="400000"/>
          </a:ln>
          <a:effectLst>
            <a:outerShdw blurRad="63500" rotWithShape="0">
              <a:srgbClr val="808080">
                <a:alpha val="31423"/>
              </a:srgbClr>
            </a:outerShdw>
          </a:effectLst>
        </p:spPr>
        <p:txBody>
          <a:bodyPr wrap="square" lIns="45718" rIns="45718" rtlCol="0">
            <a:spAutoFit/>
          </a:bodyPr>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000">
                <a:latin typeface="微软雅黑" panose="020B0503020204020204" pitchFamily="34" charset="-122"/>
                <a:ea typeface="微软雅黑" panose="020B0503020204020204" pitchFamily="34" charset="-122"/>
              </a:rPr>
              <a:t>教务管理电脑网页操作</a:t>
            </a:r>
            <a:endParaRPr lang="zh-CN" sz="3000">
              <a:latin typeface="微软雅黑" panose="020B0503020204020204" pitchFamily="34" charset="-122"/>
              <a:ea typeface="微软雅黑" panose="020B0503020204020204" pitchFamily="34" charset="-122"/>
            </a:endParaRPr>
          </a:p>
        </p:txBody>
      </p:sp>
      <p:sp>
        <p:nvSpPr>
          <p:cNvPr id="20" name="矩形 19"/>
          <p:cNvSpPr/>
          <p:nvPr/>
        </p:nvSpPr>
        <p:spPr>
          <a:xfrm>
            <a:off x="2781776" y="2596039"/>
            <a:ext cx="4486751" cy="229870"/>
          </a:xfrm>
          <a:prstGeom prst="rect">
            <a:avLst/>
          </a:prstGeom>
          <a:ln w="12700">
            <a:miter lim="400000"/>
          </a:ln>
          <a:effectLst>
            <a:outerShdw blurRad="63500" rotWithShape="0">
              <a:srgbClr val="808080">
                <a:alpha val="31423"/>
              </a:srgbClr>
            </a:outerShdw>
          </a:effectLst>
        </p:spPr>
        <p:txBody>
          <a:bodyPr wrap="square" lIns="45718" tIns="34290" rIns="45718" bIns="34290" anchor="t">
            <a:spAutoFit/>
          </a:bodyPr>
          <a:p>
            <a:pPr lvl="0" algn="l"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ym typeface="+mn-ea"/>
              </a:rPr>
              <a:t>教务管理电脑网页端的操作说明</a:t>
            </a:r>
            <a:endParaRPr lang="zh-CN" sz="1050" kern="0" dirty="0">
              <a:sym typeface="+mn-ea"/>
            </a:endParaRPr>
          </a:p>
        </p:txBody>
      </p:sp>
      <p:sp>
        <p:nvSpPr>
          <p:cNvPr id="6" name="矩形 5"/>
          <p:cNvSpPr/>
          <p:nvPr/>
        </p:nvSpPr>
        <p:spPr>
          <a:xfrm>
            <a:off x="1010920" y="2826385"/>
            <a:ext cx="1122045" cy="460375"/>
          </a:xfrm>
          <a:prstGeom prst="rect">
            <a:avLst/>
          </a:prstGeom>
        </p:spPr>
        <p:txBody>
          <a:bodyPr wrap="square">
            <a:spAutoFit/>
            <a:scene3d>
              <a:camera prst="orthographicFront"/>
              <a:lightRig rig="threePt" dir="t"/>
            </a:scene3d>
            <a:sp3d contourW="12700"/>
          </a:bodyPr>
          <a:p>
            <a:pPr algn="r"/>
            <a:r>
              <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rPr>
              <a:t>PART</a:t>
            </a:r>
            <a:endPar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endParaRPr>
          </a:p>
        </p:txBody>
      </p:sp>
      <p:grpSp>
        <p:nvGrpSpPr>
          <p:cNvPr id="7" name="组合 6"/>
          <p:cNvGrpSpPr/>
          <p:nvPr/>
        </p:nvGrpSpPr>
        <p:grpSpPr>
          <a:xfrm>
            <a:off x="8131969" y="131921"/>
            <a:ext cx="782479" cy="275273"/>
            <a:chOff x="17075" y="277"/>
            <a:chExt cx="1643" cy="578"/>
          </a:xfrm>
        </p:grpSpPr>
        <p:grpSp>
          <p:nvGrpSpPr>
            <p:cNvPr id="12" name="组合 11"/>
            <p:cNvGrpSpPr/>
            <p:nvPr/>
          </p:nvGrpSpPr>
          <p:grpSpPr>
            <a:xfrm>
              <a:off x="17075" y="491"/>
              <a:ext cx="1643" cy="364"/>
              <a:chOff x="17075" y="619"/>
              <a:chExt cx="1643" cy="364"/>
            </a:xfrm>
          </p:grpSpPr>
          <p:sp>
            <p:nvSpPr>
              <p:cNvPr id="13"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14" name="图片 13" descr="红色1"/>
            <p:cNvPicPr>
              <a:picLocks noChangeAspect="1"/>
            </p:cNvPicPr>
            <p:nvPr/>
          </p:nvPicPr>
          <p:blipFill>
            <a:blip r:embed="rId1"/>
            <a:stretch>
              <a:fillRect/>
            </a:stretch>
          </p:blipFill>
          <p:spPr>
            <a:xfrm>
              <a:off x="17432" y="277"/>
              <a:ext cx="929" cy="29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1.</a:t>
            </a:r>
            <a:r>
              <a:rPr lang="zh-CN" altLang="en-US">
                <a:sym typeface="+mn-ea"/>
              </a:rPr>
              <a:t>导入基础信息</a:t>
            </a:r>
            <a:endParaRPr lang="zh-CN" altLang="en-US">
              <a:sym typeface="+mn-ea"/>
            </a:endParaRPr>
          </a:p>
        </p:txBody>
      </p:sp>
      <p:sp>
        <p:nvSpPr>
          <p:cNvPr id="4" name="文本框 3"/>
          <p:cNvSpPr txBox="1"/>
          <p:nvPr/>
        </p:nvSpPr>
        <p:spPr>
          <a:xfrm>
            <a:off x="1299528" y="731838"/>
            <a:ext cx="6543675" cy="2268855"/>
          </a:xfrm>
          <a:prstGeom prst="rect">
            <a:avLst/>
          </a:prstGeom>
          <a:noFill/>
        </p:spPr>
        <p:txBody>
          <a:bodyPr wrap="square">
            <a:spAutoFit/>
          </a:bodyPr>
          <a:p>
            <a:pPr marR="0" algn="ctr" defTabSz="914400" hangingPunct="0">
              <a:buClrTx/>
              <a:buSzTx/>
              <a:buFont typeface="Arial" panose="020B0604020202020204" pitchFamily="34" charset="0"/>
              <a:buNone/>
              <a:defRPr/>
            </a:pPr>
            <a:r>
              <a:rPr kumimoji="0" lang="zh-CN" altLang="en-US" sz="2400" kern="1200" cap="none" spc="0" normalizeH="0" baseline="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导入基础信息</a:t>
            </a:r>
            <a:endParaRPr kumimoji="0" lang="zh-CN" altLang="en-US" sz="2400" kern="1200" cap="none" spc="0" normalizeH="0" baseline="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algn="ctr" defTabSz="914400" hangingPunct="0">
              <a:buClrTx/>
              <a:buSzTx/>
              <a:buFont typeface="Arial" panose="020B0604020202020204" pitchFamily="34" charset="0"/>
              <a:buNone/>
              <a:defRPr/>
            </a:pPr>
            <a:endParaRPr kumimoji="0" lang="zh-CN" altLang="en-US" sz="2400" kern="1200" cap="none" spc="0" normalizeH="0" baseline="0" noProof="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基础信息</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导航按钮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点击相应功能菜单按钮，进入相应基础信息功能模块</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点击新增（或批量导入）按钮，新增相关信息</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上传信息，导入成功</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a:sym typeface="+mn-ea"/>
              </a:rPr>
              <a:t>1.1 </a:t>
            </a:r>
            <a:r>
              <a:rPr lang="zh-CN" altLang="en-US">
                <a:sym typeface="+mn-ea"/>
              </a:rPr>
              <a:t>导入基础信息</a:t>
            </a:r>
            <a:r>
              <a:rPr lang="en-US" altLang="zh-CN">
                <a:sym typeface="+mn-ea"/>
              </a:rPr>
              <a:t>-</a:t>
            </a:r>
            <a:r>
              <a:rPr lang="zh-CN" altLang="en-US">
                <a:sym typeface="+mn-ea"/>
              </a:rPr>
              <a:t>院系信息</a:t>
            </a:r>
            <a:endParaRPr lang="zh-CN" altLang="en-US">
              <a:sym typeface="+mn-ea"/>
            </a:endParaRPr>
          </a:p>
        </p:txBody>
      </p:sp>
      <p:pic>
        <p:nvPicPr>
          <p:cNvPr id="3" name="图片 2"/>
          <p:cNvPicPr>
            <a:picLocks noChangeAspect="1"/>
          </p:cNvPicPr>
          <p:nvPr/>
        </p:nvPicPr>
        <p:blipFill>
          <a:blip r:embed="rId1"/>
          <a:stretch>
            <a:fillRect/>
          </a:stretch>
        </p:blipFill>
        <p:spPr>
          <a:xfrm>
            <a:off x="395605" y="771525"/>
            <a:ext cx="8385175" cy="3529965"/>
          </a:xfrm>
          <a:prstGeom prst="rect">
            <a:avLst/>
          </a:prstGeom>
        </p:spPr>
      </p:pic>
      <p:cxnSp>
        <p:nvCxnSpPr>
          <p:cNvPr id="7" name="直接箭头连接符 6"/>
          <p:cNvCxnSpPr/>
          <p:nvPr/>
        </p:nvCxnSpPr>
        <p:spPr>
          <a:xfrm flipH="1" flipV="1">
            <a:off x="539750" y="1707515"/>
            <a:ext cx="288290" cy="50419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85800" y="2243455"/>
            <a:ext cx="267843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基础信息</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4" name="直接箭头连接符 3"/>
          <p:cNvCxnSpPr/>
          <p:nvPr/>
        </p:nvCxnSpPr>
        <p:spPr>
          <a:xfrm flipH="1">
            <a:off x="972185" y="987425"/>
            <a:ext cx="431800" cy="14351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403985" y="843280"/>
            <a:ext cx="286448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院（系）专业信息</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6" name="直接箭头连接符 5"/>
          <p:cNvCxnSpPr/>
          <p:nvPr/>
        </p:nvCxnSpPr>
        <p:spPr>
          <a:xfrm flipH="1" flipV="1">
            <a:off x="1908175" y="1651635"/>
            <a:ext cx="872490" cy="12065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835785" y="1851660"/>
            <a:ext cx="196977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3.</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新增或批量导入</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11" name="直接箭头连接符 10"/>
          <p:cNvCxnSpPr/>
          <p:nvPr/>
        </p:nvCxnSpPr>
        <p:spPr>
          <a:xfrm flipV="1">
            <a:off x="3996055" y="2571750"/>
            <a:ext cx="384175" cy="21336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780665" y="2931795"/>
            <a:ext cx="293751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4.</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输入相关内容，确认新增</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259715" y="791845"/>
            <a:ext cx="8522970" cy="3594735"/>
          </a:xfrm>
          <a:prstGeom prst="rect">
            <a:avLst/>
          </a:prstGeom>
        </p:spPr>
      </p:pic>
      <p:sp>
        <p:nvSpPr>
          <p:cNvPr id="2" name="标题 1"/>
          <p:cNvSpPr>
            <a:spLocks noGrp="1"/>
          </p:cNvSpPr>
          <p:nvPr>
            <p:ph type="ctrTitle"/>
          </p:nvPr>
        </p:nvSpPr>
        <p:spPr/>
        <p:txBody>
          <a:bodyPr/>
          <a:p>
            <a:r>
              <a:rPr lang="en-US" altLang="zh-CN">
                <a:sym typeface="+mn-ea"/>
              </a:rPr>
              <a:t>1.2 </a:t>
            </a:r>
            <a:r>
              <a:rPr lang="zh-CN" altLang="en-US">
                <a:sym typeface="+mn-ea"/>
              </a:rPr>
              <a:t>导入基础信息</a:t>
            </a:r>
            <a:r>
              <a:rPr lang="en-US" altLang="zh-CN">
                <a:sym typeface="+mn-ea"/>
              </a:rPr>
              <a:t>-</a:t>
            </a:r>
            <a:r>
              <a:rPr lang="zh-CN" altLang="en-US">
                <a:sym typeface="+mn-ea"/>
              </a:rPr>
              <a:t>专业信息</a:t>
            </a:r>
            <a:endParaRPr lang="zh-CN" altLang="en-US">
              <a:sym typeface="+mn-ea"/>
            </a:endParaRPr>
          </a:p>
        </p:txBody>
      </p:sp>
      <p:cxnSp>
        <p:nvCxnSpPr>
          <p:cNvPr id="7" name="直接箭头连接符 6"/>
          <p:cNvCxnSpPr/>
          <p:nvPr/>
        </p:nvCxnSpPr>
        <p:spPr>
          <a:xfrm flipH="1" flipV="1">
            <a:off x="539115" y="1563370"/>
            <a:ext cx="504190" cy="72009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858520" y="2349500"/>
            <a:ext cx="218567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基础信息</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4" name="直接箭头连接符 3"/>
          <p:cNvCxnSpPr/>
          <p:nvPr/>
        </p:nvCxnSpPr>
        <p:spPr>
          <a:xfrm flipH="1" flipV="1">
            <a:off x="1043305" y="1131570"/>
            <a:ext cx="215900" cy="43180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944880" y="1606550"/>
            <a:ext cx="275336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院（系）专业信息</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6" name="直接箭头连接符 5"/>
          <p:cNvCxnSpPr/>
          <p:nvPr/>
        </p:nvCxnSpPr>
        <p:spPr>
          <a:xfrm flipH="1" flipV="1">
            <a:off x="2627630" y="1131570"/>
            <a:ext cx="2087880" cy="50355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690745" y="1606550"/>
            <a:ext cx="196977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3.</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新增或批量导入</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8" name="直接箭头连接符 7"/>
          <p:cNvCxnSpPr/>
          <p:nvPr/>
        </p:nvCxnSpPr>
        <p:spPr>
          <a:xfrm>
            <a:off x="6475730" y="1762760"/>
            <a:ext cx="1696085" cy="52070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图片 10"/>
          <p:cNvPicPr>
            <a:picLocks noChangeAspect="1"/>
          </p:cNvPicPr>
          <p:nvPr/>
        </p:nvPicPr>
        <p:blipFill>
          <a:blip r:embed="rId1"/>
          <a:stretch>
            <a:fillRect/>
          </a:stretch>
        </p:blipFill>
        <p:spPr>
          <a:xfrm>
            <a:off x="259080" y="685165"/>
            <a:ext cx="8588375" cy="3690620"/>
          </a:xfrm>
          <a:prstGeom prst="rect">
            <a:avLst/>
          </a:prstGeom>
        </p:spPr>
      </p:pic>
      <p:sp>
        <p:nvSpPr>
          <p:cNvPr id="2" name="标题 1"/>
          <p:cNvSpPr>
            <a:spLocks noGrp="1"/>
          </p:cNvSpPr>
          <p:nvPr>
            <p:ph type="ctrTitle"/>
          </p:nvPr>
        </p:nvSpPr>
        <p:spPr/>
        <p:txBody>
          <a:bodyPr/>
          <a:p>
            <a:r>
              <a:rPr lang="en-US" altLang="zh-CN">
                <a:sym typeface="+mn-ea"/>
              </a:rPr>
              <a:t>1.3 </a:t>
            </a:r>
            <a:r>
              <a:rPr lang="zh-CN" altLang="en-US">
                <a:sym typeface="+mn-ea"/>
              </a:rPr>
              <a:t>导入基础信息</a:t>
            </a:r>
            <a:r>
              <a:rPr lang="en-US" altLang="zh-CN">
                <a:sym typeface="+mn-ea"/>
              </a:rPr>
              <a:t>-</a:t>
            </a:r>
            <a:r>
              <a:rPr lang="zh-CN" altLang="en-US">
                <a:sym typeface="+mn-ea"/>
              </a:rPr>
              <a:t>班级信息</a:t>
            </a:r>
            <a:endParaRPr lang="zh-CN" altLang="en-US">
              <a:sym typeface="+mn-ea"/>
            </a:endParaRPr>
          </a:p>
        </p:txBody>
      </p:sp>
      <p:cxnSp>
        <p:nvCxnSpPr>
          <p:cNvPr id="7" name="直接箭头连接符 6"/>
          <p:cNvCxnSpPr/>
          <p:nvPr/>
        </p:nvCxnSpPr>
        <p:spPr>
          <a:xfrm flipH="1" flipV="1">
            <a:off x="570865" y="1642110"/>
            <a:ext cx="400685" cy="92964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44220" y="2571750"/>
            <a:ext cx="267843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基础信息</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5" name="直接箭头连接符 4"/>
          <p:cNvCxnSpPr/>
          <p:nvPr/>
        </p:nvCxnSpPr>
        <p:spPr>
          <a:xfrm flipH="1" flipV="1">
            <a:off x="971550" y="1377315"/>
            <a:ext cx="720090" cy="69024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691640" y="1938655"/>
            <a:ext cx="199707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班级信息</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8" name="直接箭头连接符 7"/>
          <p:cNvCxnSpPr/>
          <p:nvPr/>
        </p:nvCxnSpPr>
        <p:spPr>
          <a:xfrm flipH="1">
            <a:off x="2009140" y="1346200"/>
            <a:ext cx="761365" cy="3111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861945" y="1193165"/>
            <a:ext cx="196977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3.</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新增或批量导入</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259080" y="636905"/>
            <a:ext cx="8568055" cy="4136390"/>
          </a:xfrm>
          <a:prstGeom prst="rect">
            <a:avLst/>
          </a:prstGeom>
        </p:spPr>
      </p:pic>
      <p:sp>
        <p:nvSpPr>
          <p:cNvPr id="2" name="标题 1"/>
          <p:cNvSpPr>
            <a:spLocks noGrp="1"/>
          </p:cNvSpPr>
          <p:nvPr>
            <p:ph type="ctrTitle"/>
          </p:nvPr>
        </p:nvSpPr>
        <p:spPr/>
        <p:txBody>
          <a:bodyPr/>
          <a:p>
            <a:r>
              <a:rPr lang="en-US" altLang="zh-CN">
                <a:sym typeface="+mn-ea"/>
              </a:rPr>
              <a:t>1.4 </a:t>
            </a:r>
            <a:r>
              <a:rPr lang="zh-CN" altLang="en-US">
                <a:sym typeface="+mn-ea"/>
              </a:rPr>
              <a:t>导入基础信息</a:t>
            </a:r>
            <a:r>
              <a:rPr lang="en-US" altLang="zh-CN">
                <a:sym typeface="+mn-ea"/>
              </a:rPr>
              <a:t>-</a:t>
            </a:r>
            <a:r>
              <a:rPr lang="zh-CN" altLang="en-US">
                <a:sym typeface="+mn-ea"/>
              </a:rPr>
              <a:t>学生</a:t>
            </a:r>
            <a:r>
              <a:rPr lang="zh-CN" altLang="en-US">
                <a:sym typeface="+mn-ea"/>
              </a:rPr>
              <a:t>信息</a:t>
            </a:r>
            <a:endParaRPr lang="zh-CN" altLang="en-US">
              <a:sym typeface="+mn-ea"/>
            </a:endParaRPr>
          </a:p>
        </p:txBody>
      </p:sp>
      <p:cxnSp>
        <p:nvCxnSpPr>
          <p:cNvPr id="7" name="直接箭头连接符 6"/>
          <p:cNvCxnSpPr/>
          <p:nvPr/>
        </p:nvCxnSpPr>
        <p:spPr>
          <a:xfrm flipH="1">
            <a:off x="539750" y="1059815"/>
            <a:ext cx="751205" cy="35941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290955" y="811530"/>
            <a:ext cx="267843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基础信息</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4" name="直接箭头连接符 3"/>
          <p:cNvCxnSpPr/>
          <p:nvPr/>
        </p:nvCxnSpPr>
        <p:spPr>
          <a:xfrm flipH="1" flipV="1">
            <a:off x="1143635" y="1595755"/>
            <a:ext cx="503555" cy="50419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547495" y="2139315"/>
            <a:ext cx="267843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学生信息</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6" name="直接箭头连接符 5"/>
          <p:cNvCxnSpPr/>
          <p:nvPr/>
        </p:nvCxnSpPr>
        <p:spPr>
          <a:xfrm flipH="1" flipV="1">
            <a:off x="2267585" y="1497330"/>
            <a:ext cx="864235" cy="13779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108325" y="1595755"/>
            <a:ext cx="196977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3.</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新增或批量导入</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11" name="直接箭头连接符 10"/>
          <p:cNvCxnSpPr/>
          <p:nvPr/>
        </p:nvCxnSpPr>
        <p:spPr>
          <a:xfrm flipV="1">
            <a:off x="7331710" y="2430145"/>
            <a:ext cx="384175" cy="21336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439410" y="2643505"/>
            <a:ext cx="218122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4.</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查看、编辑、学籍异动等操作</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358140" y="690245"/>
            <a:ext cx="8290560" cy="3943350"/>
          </a:xfrm>
          <a:prstGeom prst="rect">
            <a:avLst/>
          </a:prstGeom>
        </p:spPr>
      </p:pic>
      <p:sp>
        <p:nvSpPr>
          <p:cNvPr id="2" name="标题 1"/>
          <p:cNvSpPr>
            <a:spLocks noGrp="1"/>
          </p:cNvSpPr>
          <p:nvPr>
            <p:ph type="ctrTitle"/>
          </p:nvPr>
        </p:nvSpPr>
        <p:spPr/>
        <p:txBody>
          <a:bodyPr/>
          <a:p>
            <a:r>
              <a:rPr lang="en-US" altLang="zh-CN">
                <a:sym typeface="+mn-ea"/>
              </a:rPr>
              <a:t>1.5 </a:t>
            </a:r>
            <a:r>
              <a:rPr lang="zh-CN" altLang="en-US">
                <a:sym typeface="+mn-ea"/>
              </a:rPr>
              <a:t>导入基础信息</a:t>
            </a:r>
            <a:r>
              <a:rPr lang="en-US" altLang="zh-CN">
                <a:sym typeface="+mn-ea"/>
              </a:rPr>
              <a:t>-</a:t>
            </a:r>
            <a:r>
              <a:rPr lang="zh-CN" altLang="en-US">
                <a:sym typeface="+mn-ea"/>
              </a:rPr>
              <a:t>教师</a:t>
            </a:r>
            <a:r>
              <a:rPr lang="zh-CN" altLang="en-US">
                <a:sym typeface="+mn-ea"/>
              </a:rPr>
              <a:t>信息</a:t>
            </a:r>
            <a:endParaRPr lang="zh-CN" altLang="en-US">
              <a:sym typeface="+mn-ea"/>
            </a:endParaRPr>
          </a:p>
        </p:txBody>
      </p:sp>
      <p:cxnSp>
        <p:nvCxnSpPr>
          <p:cNvPr id="7" name="直接箭头连接符 6"/>
          <p:cNvCxnSpPr/>
          <p:nvPr/>
        </p:nvCxnSpPr>
        <p:spPr>
          <a:xfrm flipH="1">
            <a:off x="565785" y="771525"/>
            <a:ext cx="694055" cy="68389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259840" y="690245"/>
            <a:ext cx="267843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基础信息</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5" name="直接箭头连接符 4"/>
          <p:cNvCxnSpPr/>
          <p:nvPr/>
        </p:nvCxnSpPr>
        <p:spPr>
          <a:xfrm flipH="1" flipV="1">
            <a:off x="1052195" y="1517015"/>
            <a:ext cx="351790" cy="47815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259840" y="2054860"/>
            <a:ext cx="199707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教师信息</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8" name="直接箭头连接符 7"/>
          <p:cNvCxnSpPr/>
          <p:nvPr/>
        </p:nvCxnSpPr>
        <p:spPr>
          <a:xfrm flipH="1">
            <a:off x="1970405" y="1131570"/>
            <a:ext cx="1305560" cy="21844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419475" y="876300"/>
            <a:ext cx="196977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3.</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新增或批量导入</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a:sym typeface="+mn-ea"/>
              </a:rPr>
              <a:t>1.5 </a:t>
            </a:r>
            <a:r>
              <a:rPr lang="zh-CN" altLang="en-US">
                <a:sym typeface="+mn-ea"/>
              </a:rPr>
              <a:t>导入基础信息</a:t>
            </a:r>
            <a:r>
              <a:rPr lang="en-US" altLang="zh-CN">
                <a:sym typeface="+mn-ea"/>
              </a:rPr>
              <a:t>-</a:t>
            </a:r>
            <a:r>
              <a:rPr lang="zh-CN" altLang="en-US">
                <a:sym typeface="+mn-ea"/>
              </a:rPr>
              <a:t>教师</a:t>
            </a:r>
            <a:r>
              <a:rPr lang="zh-CN" altLang="en-US">
                <a:sym typeface="+mn-ea"/>
              </a:rPr>
              <a:t>信息</a:t>
            </a:r>
            <a:endParaRPr lang="zh-CN" altLang="en-US">
              <a:sym typeface="+mn-ea"/>
            </a:endParaRPr>
          </a:p>
        </p:txBody>
      </p:sp>
      <p:pic>
        <p:nvPicPr>
          <p:cNvPr id="3" name="图片 2"/>
          <p:cNvPicPr>
            <a:picLocks noChangeAspect="1"/>
          </p:cNvPicPr>
          <p:nvPr/>
        </p:nvPicPr>
        <p:blipFill>
          <a:blip r:embed="rId1"/>
          <a:stretch>
            <a:fillRect/>
          </a:stretch>
        </p:blipFill>
        <p:spPr>
          <a:xfrm>
            <a:off x="1280160" y="800100"/>
            <a:ext cx="6583680" cy="3543300"/>
          </a:xfrm>
          <a:prstGeom prst="rect">
            <a:avLst/>
          </a:prstGeom>
        </p:spPr>
      </p:pic>
      <p:cxnSp>
        <p:nvCxnSpPr>
          <p:cNvPr id="14" name="直接箭头连接符 13"/>
          <p:cNvCxnSpPr/>
          <p:nvPr/>
        </p:nvCxnSpPr>
        <p:spPr>
          <a:xfrm flipH="1">
            <a:off x="3378200" y="3507740"/>
            <a:ext cx="690245" cy="66421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3641725" y="1515110"/>
            <a:ext cx="2536190" cy="82994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带</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号为必填项，手机和邮箱至少填一项，建议使用手机号</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17" name="文本框 16"/>
          <p:cNvSpPr txBox="1"/>
          <p:nvPr/>
        </p:nvSpPr>
        <p:spPr>
          <a:xfrm>
            <a:off x="3999865" y="3146425"/>
            <a:ext cx="306641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提交并发送账号密码</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hape 22"/>
          <p:cNvSpPr>
            <a:spLocks noChangeArrowheads="1"/>
          </p:cNvSpPr>
          <p:nvPr/>
        </p:nvSpPr>
        <p:spPr bwMode="auto">
          <a:xfrm>
            <a:off x="1363980" y="1133475"/>
            <a:ext cx="7399973" cy="3068003"/>
          </a:xfrm>
          <a:prstGeom prst="rect">
            <a:avLst/>
          </a:prstGeom>
          <a:solidFill>
            <a:srgbClr val="EFEFEF"/>
          </a:solidFill>
          <a:ln w="12700">
            <a:noFill/>
            <a:miter lim="400000"/>
          </a:ln>
          <a:effectLst>
            <a:outerShdw dir="13500000" sy="23000" kx="1200000" algn="br" rotWithShape="0">
              <a:prstClr val="black">
                <a:alpha val="9000"/>
              </a:prstClr>
            </a:outerShdw>
            <a:reflection stA="45000" endPos="0" dist="50800" dir="5400000" sy="-100000" algn="bl" rotWithShape="0"/>
          </a:effectLst>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3" name="Shape 22"/>
          <p:cNvSpPr>
            <a:spLocks noChangeArrowheads="1"/>
          </p:cNvSpPr>
          <p:nvPr/>
        </p:nvSpPr>
        <p:spPr bwMode="auto">
          <a:xfrm>
            <a:off x="-476" y="923925"/>
            <a:ext cx="1772603" cy="939165"/>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22" name="矩形 121"/>
          <p:cNvSpPr/>
          <p:nvPr/>
        </p:nvSpPr>
        <p:spPr>
          <a:xfrm>
            <a:off x="-1745153" y="-922362"/>
            <a:ext cx="1279706" cy="504321"/>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ea typeface="字魂105号-简雅黑" panose="00000500000000000000" pitchFamily="2" charset="-122"/>
            </a:endParaRPr>
          </a:p>
        </p:txBody>
      </p:sp>
      <p:sp>
        <p:nvSpPr>
          <p:cNvPr id="50" name="矩形 49"/>
          <p:cNvSpPr/>
          <p:nvPr/>
        </p:nvSpPr>
        <p:spPr>
          <a:xfrm>
            <a:off x="396240" y="1001078"/>
            <a:ext cx="967740" cy="506730"/>
          </a:xfrm>
          <a:prstGeom prst="rect">
            <a:avLst/>
          </a:prstGeom>
          <a:ln w="12700">
            <a:miter lim="400000"/>
          </a:ln>
          <a:effectLst>
            <a:outerShdw blurRad="63500" rotWithShape="0">
              <a:srgbClr val="808080">
                <a:alpha val="31423"/>
              </a:srgbClr>
            </a:outerShdw>
          </a:effectLst>
        </p:spPr>
        <p:txBody>
          <a:bodyPr wrap="square" lIns="45718" rIns="45718" rtlCol="0">
            <a:spAutoFit/>
          </a:bodyPr>
          <a:lstStyle/>
          <a:p>
            <a:pPr lvl="0" algn="dist"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2700" kern="0" dirty="0">
                <a:sym typeface="+mn-ea"/>
              </a:rPr>
              <a:t>目录</a:t>
            </a:r>
            <a:endParaRPr lang="zh-CN" sz="2700" kern="0" dirty="0">
              <a:sym typeface="+mn-ea"/>
            </a:endParaRPr>
          </a:p>
        </p:txBody>
      </p:sp>
      <p:sp>
        <p:nvSpPr>
          <p:cNvPr id="51" name="矩形 50"/>
          <p:cNvSpPr/>
          <p:nvPr/>
        </p:nvSpPr>
        <p:spPr>
          <a:xfrm>
            <a:off x="248603" y="1484948"/>
            <a:ext cx="1286351" cy="299085"/>
          </a:xfrm>
          <a:prstGeom prst="rect">
            <a:avLst/>
          </a:prstGeom>
          <a:ln w="12700">
            <a:miter lim="400000"/>
          </a:ln>
          <a:effectLst>
            <a:outerShdw blurRad="63500" rotWithShape="0">
              <a:srgbClr val="808080">
                <a:alpha val="31423"/>
              </a:srgbClr>
            </a:outerShdw>
          </a:effectLst>
        </p:spPr>
        <p:txBody>
          <a:bodyPr wrap="square" lIns="45718" rIns="45718" rtlCol="0">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350" kern="0" dirty="0">
                <a:sym typeface="+mn-ea"/>
              </a:rPr>
              <a:t>CONTENTS</a:t>
            </a:r>
            <a:endParaRPr lang="zh-CN" sz="1350" kern="0" dirty="0">
              <a:sym typeface="+mn-ea"/>
            </a:endParaRPr>
          </a:p>
        </p:txBody>
      </p:sp>
      <p:sp>
        <p:nvSpPr>
          <p:cNvPr id="8" name="矩形 7"/>
          <p:cNvSpPr/>
          <p:nvPr/>
        </p:nvSpPr>
        <p:spPr>
          <a:xfrm>
            <a:off x="2924810" y="2228850"/>
            <a:ext cx="2439035" cy="229870"/>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olidFill>
                  <a:schemeClr val="bg1">
                    <a:lumMod val="50000"/>
                  </a:schemeClr>
                </a:solidFill>
                <a:sym typeface="+mn-ea"/>
              </a:rPr>
              <a:t>校友邦平台角色介绍和整体流程概述</a:t>
            </a:r>
            <a:endParaRPr lang="zh-CN" sz="1050" kern="0" dirty="0">
              <a:solidFill>
                <a:schemeClr val="bg1">
                  <a:lumMod val="50000"/>
                </a:schemeClr>
              </a:solidFill>
              <a:sym typeface="+mn-ea"/>
            </a:endParaRPr>
          </a:p>
        </p:txBody>
      </p:sp>
      <p:sp>
        <p:nvSpPr>
          <p:cNvPr id="12" name="矩形 11"/>
          <p:cNvSpPr/>
          <p:nvPr/>
        </p:nvSpPr>
        <p:spPr>
          <a:xfrm>
            <a:off x="2890520" y="1929765"/>
            <a:ext cx="2065020"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平台角色和流程概述</a:t>
            </a:r>
            <a:endParaRPr lang="zh-CN" sz="1500" kern="0" dirty="0">
              <a:solidFill>
                <a:schemeClr val="tx1"/>
              </a:solidFill>
              <a:sym typeface="+mn-ea"/>
            </a:endParaRPr>
          </a:p>
        </p:txBody>
      </p:sp>
      <p:sp>
        <p:nvSpPr>
          <p:cNvPr id="6" name="矩形 5"/>
          <p:cNvSpPr/>
          <p:nvPr/>
        </p:nvSpPr>
        <p:spPr>
          <a:xfrm>
            <a:off x="2224723" y="1863090"/>
            <a:ext cx="690245" cy="645160"/>
          </a:xfrm>
          <a:prstGeom prst="rect">
            <a:avLst/>
          </a:prstGeom>
        </p:spPr>
        <p:txBody>
          <a:bodyPr wrap="none">
            <a:spAutoFit/>
          </a:bodyPr>
          <a:lstStyle/>
          <a:p>
            <a:pPr algn="ctr" defTabSz="914400"/>
            <a:r>
              <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rPr>
              <a:t>01</a:t>
            </a:r>
            <a:endPar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endParaRPr>
          </a:p>
        </p:txBody>
      </p:sp>
      <p:sp>
        <p:nvSpPr>
          <p:cNvPr id="72" name="矩形 71"/>
          <p:cNvSpPr/>
          <p:nvPr/>
        </p:nvSpPr>
        <p:spPr>
          <a:xfrm>
            <a:off x="2924651" y="3181826"/>
            <a:ext cx="2198370" cy="229870"/>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olidFill>
                  <a:schemeClr val="bg1">
                    <a:lumMod val="50000"/>
                  </a:schemeClr>
                </a:solidFill>
                <a:sym typeface="+mn-ea"/>
              </a:rPr>
              <a:t>教务管理电脑网页端的操作说明</a:t>
            </a:r>
            <a:endParaRPr lang="zh-CN" sz="1050" kern="0" dirty="0">
              <a:solidFill>
                <a:schemeClr val="bg1">
                  <a:lumMod val="50000"/>
                </a:schemeClr>
              </a:solidFill>
              <a:sym typeface="+mn-ea"/>
            </a:endParaRPr>
          </a:p>
        </p:txBody>
      </p:sp>
      <p:sp>
        <p:nvSpPr>
          <p:cNvPr id="73" name="矩形 72"/>
          <p:cNvSpPr/>
          <p:nvPr/>
        </p:nvSpPr>
        <p:spPr>
          <a:xfrm>
            <a:off x="2890520" y="2900045"/>
            <a:ext cx="2131060"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教务管理电脑网页操作</a:t>
            </a:r>
            <a:endParaRPr lang="zh-CN" sz="1500" kern="0" dirty="0">
              <a:solidFill>
                <a:schemeClr val="tx1"/>
              </a:solidFill>
              <a:sym typeface="+mn-ea"/>
            </a:endParaRPr>
          </a:p>
        </p:txBody>
      </p:sp>
      <p:sp>
        <p:nvSpPr>
          <p:cNvPr id="70" name="矩形 69"/>
          <p:cNvSpPr/>
          <p:nvPr/>
        </p:nvSpPr>
        <p:spPr>
          <a:xfrm>
            <a:off x="2204244" y="2832735"/>
            <a:ext cx="743585" cy="645160"/>
          </a:xfrm>
          <a:prstGeom prst="rect">
            <a:avLst/>
          </a:prstGeom>
        </p:spPr>
        <p:txBody>
          <a:bodyPr wrap="none">
            <a:spAutoFit/>
          </a:bodyPr>
          <a:lstStyle/>
          <a:p>
            <a:pPr algn="ctr" defTabSz="914400"/>
            <a:r>
              <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rPr>
              <a:t>03</a:t>
            </a:r>
            <a:endPar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endParaRPr>
          </a:p>
        </p:txBody>
      </p:sp>
      <p:sp>
        <p:nvSpPr>
          <p:cNvPr id="77" name="矩形 76"/>
          <p:cNvSpPr/>
          <p:nvPr/>
        </p:nvSpPr>
        <p:spPr>
          <a:xfrm>
            <a:off x="6043136" y="2228374"/>
            <a:ext cx="1971199" cy="229870"/>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olidFill>
                  <a:schemeClr val="bg1">
                    <a:lumMod val="50000"/>
                  </a:schemeClr>
                </a:solidFill>
                <a:sym typeface="+mn-ea"/>
              </a:rPr>
              <a:t>教师账号如何登录</a:t>
            </a:r>
            <a:endParaRPr lang="zh-CN" sz="1050" kern="0" dirty="0">
              <a:solidFill>
                <a:schemeClr val="bg1">
                  <a:lumMod val="50000"/>
                </a:schemeClr>
              </a:solidFill>
              <a:sym typeface="+mn-ea"/>
            </a:endParaRPr>
          </a:p>
        </p:txBody>
      </p:sp>
      <p:sp>
        <p:nvSpPr>
          <p:cNvPr id="78" name="矩形 77"/>
          <p:cNvSpPr/>
          <p:nvPr/>
        </p:nvSpPr>
        <p:spPr>
          <a:xfrm>
            <a:off x="6008846" y="1929765"/>
            <a:ext cx="1627823"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登录指南</a:t>
            </a:r>
            <a:endParaRPr lang="zh-CN" sz="1500" kern="0" dirty="0">
              <a:solidFill>
                <a:schemeClr val="tx1"/>
              </a:solidFill>
              <a:sym typeface="+mn-ea"/>
            </a:endParaRPr>
          </a:p>
        </p:txBody>
      </p:sp>
      <p:sp>
        <p:nvSpPr>
          <p:cNvPr id="76" name="矩形 75"/>
          <p:cNvSpPr/>
          <p:nvPr/>
        </p:nvSpPr>
        <p:spPr>
          <a:xfrm>
            <a:off x="5268754" y="1863090"/>
            <a:ext cx="746760" cy="645160"/>
          </a:xfrm>
          <a:prstGeom prst="rect">
            <a:avLst/>
          </a:prstGeom>
        </p:spPr>
        <p:txBody>
          <a:bodyPr wrap="none">
            <a:spAutoFit/>
          </a:bodyPr>
          <a:lstStyle/>
          <a:p>
            <a:pPr algn="ctr" defTabSz="914400"/>
            <a:r>
              <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rPr>
              <a:t>02</a:t>
            </a:r>
            <a:endPar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endParaRPr>
          </a:p>
        </p:txBody>
      </p:sp>
      <p:sp>
        <p:nvSpPr>
          <p:cNvPr id="82" name="矩形 81"/>
          <p:cNvSpPr/>
          <p:nvPr/>
        </p:nvSpPr>
        <p:spPr>
          <a:xfrm>
            <a:off x="6043295" y="3182620"/>
            <a:ext cx="2258695" cy="229870"/>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olidFill>
                  <a:schemeClr val="bg1">
                    <a:lumMod val="50000"/>
                  </a:schemeClr>
                </a:solidFill>
                <a:sym typeface="+mn-ea"/>
              </a:rPr>
              <a:t>教务管理微信小程序端的操作说明</a:t>
            </a:r>
            <a:endParaRPr lang="zh-CN" sz="1050" kern="0" dirty="0">
              <a:solidFill>
                <a:schemeClr val="bg1">
                  <a:lumMod val="50000"/>
                </a:schemeClr>
              </a:solidFill>
              <a:sym typeface="+mn-ea"/>
            </a:endParaRPr>
          </a:p>
        </p:txBody>
      </p:sp>
      <p:sp>
        <p:nvSpPr>
          <p:cNvPr id="83" name="矩形 82"/>
          <p:cNvSpPr/>
          <p:nvPr/>
        </p:nvSpPr>
        <p:spPr>
          <a:xfrm>
            <a:off x="6009005" y="2900045"/>
            <a:ext cx="2004695"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教务管理移动端操作</a:t>
            </a:r>
            <a:endParaRPr lang="zh-CN" sz="1500" kern="0" dirty="0">
              <a:solidFill>
                <a:schemeClr val="tx1"/>
              </a:solidFill>
              <a:sym typeface="+mn-ea"/>
            </a:endParaRPr>
          </a:p>
        </p:txBody>
      </p:sp>
      <p:sp>
        <p:nvSpPr>
          <p:cNvPr id="81" name="矩形 80"/>
          <p:cNvSpPr/>
          <p:nvPr/>
        </p:nvSpPr>
        <p:spPr>
          <a:xfrm>
            <a:off x="5273834" y="2832735"/>
            <a:ext cx="759460" cy="645160"/>
          </a:xfrm>
          <a:prstGeom prst="rect">
            <a:avLst/>
          </a:prstGeom>
        </p:spPr>
        <p:txBody>
          <a:bodyPr wrap="none">
            <a:spAutoFit/>
          </a:bodyPr>
          <a:lstStyle/>
          <a:p>
            <a:pPr algn="ctr" defTabSz="914400"/>
            <a:r>
              <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rPr>
              <a:t>04</a:t>
            </a:r>
            <a:endPar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endParaRPr>
          </a:p>
        </p:txBody>
      </p:sp>
      <p:grpSp>
        <p:nvGrpSpPr>
          <p:cNvPr id="9" name="组合 8"/>
          <p:cNvGrpSpPr/>
          <p:nvPr/>
        </p:nvGrpSpPr>
        <p:grpSpPr>
          <a:xfrm>
            <a:off x="8131969" y="131921"/>
            <a:ext cx="782479" cy="275273"/>
            <a:chOff x="17075" y="277"/>
            <a:chExt cx="1643" cy="578"/>
          </a:xfrm>
        </p:grpSpPr>
        <p:grpSp>
          <p:nvGrpSpPr>
            <p:cNvPr id="10" name="组合 9"/>
            <p:cNvGrpSpPr/>
            <p:nvPr/>
          </p:nvGrpSpPr>
          <p:grpSpPr>
            <a:xfrm>
              <a:off x="17075" y="491"/>
              <a:ext cx="1643" cy="364"/>
              <a:chOff x="17075" y="619"/>
              <a:chExt cx="1643" cy="364"/>
            </a:xfrm>
          </p:grpSpPr>
          <p:sp>
            <p:nvSpPr>
              <p:cNvPr id="4"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2" name="图片 1" descr="红色1"/>
            <p:cNvPicPr>
              <a:picLocks noChangeAspect="1"/>
            </p:cNvPicPr>
            <p:nvPr/>
          </p:nvPicPr>
          <p:blipFill>
            <a:blip r:embed="rId1"/>
            <a:stretch>
              <a:fillRect/>
            </a:stretch>
          </p:blipFill>
          <p:spPr>
            <a:xfrm>
              <a:off x="17432" y="277"/>
              <a:ext cx="929" cy="29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066165" y="603250"/>
            <a:ext cx="3971925" cy="1960880"/>
          </a:xfrm>
          <a:prstGeom prst="rect">
            <a:avLst/>
          </a:prstGeom>
        </p:spPr>
      </p:pic>
      <p:pic>
        <p:nvPicPr>
          <p:cNvPr id="5" name="图片 4"/>
          <p:cNvPicPr>
            <a:picLocks noChangeAspect="1"/>
          </p:cNvPicPr>
          <p:nvPr/>
        </p:nvPicPr>
        <p:blipFill>
          <a:blip r:embed="rId2"/>
          <a:stretch>
            <a:fillRect/>
          </a:stretch>
        </p:blipFill>
        <p:spPr>
          <a:xfrm>
            <a:off x="1066165" y="2794000"/>
            <a:ext cx="3971925" cy="2070735"/>
          </a:xfrm>
          <a:prstGeom prst="rect">
            <a:avLst/>
          </a:prstGeom>
        </p:spPr>
      </p:pic>
      <p:sp>
        <p:nvSpPr>
          <p:cNvPr id="8194" name="Text Box 1" descr="矩形 23552"/>
          <p:cNvSpPr>
            <a:spLocks noChangeArrowheads="1"/>
          </p:cNvSpPr>
          <p:nvPr/>
        </p:nvSpPr>
        <p:spPr bwMode="auto">
          <a:xfrm>
            <a:off x="308610" y="133826"/>
            <a:ext cx="3775710" cy="321945"/>
          </a:xfrm>
          <a:prstGeom prst="rect">
            <a:avLst/>
          </a:prstGeom>
          <a:ln w="12700">
            <a:miter lim="400000"/>
          </a:ln>
          <a:effectLst/>
        </p:spPr>
        <p:txBody>
          <a:bodyPr wrap="square" lIns="45718" rIns="45718" rtlCol="0">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1500" b="1">
                <a:solidFill>
                  <a:schemeClr val="tx1"/>
                </a:solidFill>
                <a:latin typeface="Microsoft YaHei Bold" panose="020B0502040204020203" charset="-122"/>
                <a:ea typeface="Microsoft YaHei Bold" panose="020B0502040204020203" charset="-122"/>
                <a:sym typeface="+mn-ea"/>
              </a:rPr>
              <a:t>1.5 </a:t>
            </a:r>
            <a:r>
              <a:rPr lang="zh-CN" altLang="en-US" sz="1500" b="1">
                <a:solidFill>
                  <a:schemeClr val="tx1"/>
                </a:solidFill>
                <a:latin typeface="Microsoft YaHei Bold" panose="020B0502040204020203" charset="-122"/>
                <a:ea typeface="Microsoft YaHei Bold" panose="020B0502040204020203" charset="-122"/>
                <a:sym typeface="+mn-ea"/>
              </a:rPr>
              <a:t>导入基础信息</a:t>
            </a:r>
            <a:r>
              <a:rPr lang="en-US" altLang="zh-CN" sz="1500" b="1">
                <a:solidFill>
                  <a:schemeClr val="tx1"/>
                </a:solidFill>
                <a:latin typeface="Microsoft YaHei Bold" panose="020B0502040204020203" charset="-122"/>
                <a:ea typeface="Microsoft YaHei Bold" panose="020B0502040204020203" charset="-122"/>
                <a:sym typeface="+mn-ea"/>
              </a:rPr>
              <a:t>-</a:t>
            </a:r>
            <a:r>
              <a:rPr lang="zh-CN" altLang="en-US" sz="1500" b="1">
                <a:solidFill>
                  <a:schemeClr val="tx1"/>
                </a:solidFill>
                <a:latin typeface="Microsoft YaHei Bold" panose="020B0502040204020203" charset="-122"/>
                <a:ea typeface="Microsoft YaHei Bold" panose="020B0502040204020203" charset="-122"/>
                <a:sym typeface="+mn-ea"/>
              </a:rPr>
              <a:t>教师信息</a:t>
            </a:r>
            <a:endParaRPr lang="zh-CN" altLang="en-US" sz="1500" b="1">
              <a:solidFill>
                <a:schemeClr val="tx1"/>
              </a:solidFill>
              <a:latin typeface="Microsoft YaHei Bold" panose="020B0502040204020203" charset="-122"/>
              <a:ea typeface="Microsoft YaHei Bold" panose="020B0502040204020203" charset="-122"/>
              <a:sym typeface="+mn-ea"/>
            </a:endParaRPr>
          </a:p>
        </p:txBody>
      </p:sp>
      <p:sp>
        <p:nvSpPr>
          <p:cNvPr id="3" name="矩形 2"/>
          <p:cNvSpPr/>
          <p:nvPr/>
        </p:nvSpPr>
        <p:spPr>
          <a:xfrm>
            <a:off x="5535930" y="770890"/>
            <a:ext cx="1661636"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lt"/>
              </a:rPr>
              <a:t>新增教师</a:t>
            </a:r>
            <a:endParaRPr lang="zh-CN" sz="1500" kern="0" dirty="0">
              <a:solidFill>
                <a:schemeClr val="tx1"/>
              </a:solidFill>
              <a:sym typeface="+mn-lt"/>
            </a:endParaRPr>
          </a:p>
        </p:txBody>
      </p:sp>
      <p:sp>
        <p:nvSpPr>
          <p:cNvPr id="4" name="TextBox 11"/>
          <p:cNvSpPr/>
          <p:nvPr/>
        </p:nvSpPr>
        <p:spPr>
          <a:xfrm>
            <a:off x="5535295" y="1199515"/>
            <a:ext cx="2571750" cy="842645"/>
          </a:xfrm>
          <a:prstGeom prst="rect">
            <a:avLst/>
          </a:prstGeom>
          <a:ln w="12700">
            <a:miter lim="400000"/>
          </a:ln>
          <a:effectLst/>
        </p:spPr>
        <p:txBody>
          <a:bodyPr wrap="square" lIns="45718" tIns="34290" rIns="45718" bIns="34290" rtlCol="0" anchor="t">
            <a:spAutoFit/>
          </a:bodyPr>
          <a:lstStyle/>
          <a:p>
            <a:pPr lvl="0" algn="l" hangingPunct="0">
              <a:lnSpc>
                <a:spcPct val="14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900" kern="0" dirty="0">
                <a:solidFill>
                  <a:schemeClr val="tx1">
                    <a:lumMod val="65000"/>
                    <a:lumOff val="35000"/>
                  </a:schemeClr>
                </a:solidFill>
                <a:sym typeface="+mn-lt"/>
              </a:rPr>
              <a:t>1.</a:t>
            </a:r>
            <a:r>
              <a:rPr lang="zh-CN" altLang="en-US" sz="900" kern="0" dirty="0">
                <a:solidFill>
                  <a:schemeClr val="tx1">
                    <a:lumMod val="65000"/>
                    <a:lumOff val="35000"/>
                  </a:schemeClr>
                </a:solidFill>
                <a:sym typeface="+mn-lt"/>
              </a:rPr>
              <a:t>适合新增少量教师，提交后生成教师账号密码，系统自动发送短信或邮寄到联系信息上；</a:t>
            </a:r>
            <a:endParaRPr lang="zh-CN" altLang="en-US" sz="900" kern="0" dirty="0">
              <a:solidFill>
                <a:schemeClr val="tx1">
                  <a:lumMod val="65000"/>
                  <a:lumOff val="35000"/>
                </a:schemeClr>
              </a:solidFill>
              <a:sym typeface="+mn-lt"/>
            </a:endParaRPr>
          </a:p>
          <a:p>
            <a:pPr lvl="0" algn="l" hangingPunct="0">
              <a:lnSpc>
                <a:spcPct val="14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900" kern="0" dirty="0">
                <a:solidFill>
                  <a:schemeClr val="tx1">
                    <a:lumMod val="65000"/>
                    <a:lumOff val="35000"/>
                  </a:schemeClr>
                </a:solidFill>
                <a:sym typeface="+mn-lt"/>
              </a:rPr>
              <a:t>2.</a:t>
            </a:r>
            <a:r>
              <a:rPr lang="zh-CN" altLang="en-US" sz="900" kern="0" dirty="0">
                <a:solidFill>
                  <a:schemeClr val="tx1">
                    <a:lumMod val="65000"/>
                    <a:lumOff val="35000"/>
                  </a:schemeClr>
                </a:solidFill>
                <a:sym typeface="+mn-lt"/>
              </a:rPr>
              <a:t>页面下方权限设置，可设置教师账号角色和权限。</a:t>
            </a:r>
            <a:endParaRPr lang="zh-CN" altLang="en-US" sz="900" kern="0" dirty="0">
              <a:solidFill>
                <a:schemeClr val="tx1">
                  <a:lumMod val="65000"/>
                  <a:lumOff val="35000"/>
                </a:schemeClr>
              </a:solidFill>
              <a:sym typeface="+mn-lt"/>
            </a:endParaRPr>
          </a:p>
        </p:txBody>
      </p:sp>
      <p:sp>
        <p:nvSpPr>
          <p:cNvPr id="6" name="矩形 5"/>
          <p:cNvSpPr/>
          <p:nvPr/>
        </p:nvSpPr>
        <p:spPr>
          <a:xfrm>
            <a:off x="5535930" y="2947511"/>
            <a:ext cx="1404938"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lt"/>
              </a:rPr>
              <a:t>批量导入</a:t>
            </a:r>
            <a:endParaRPr lang="zh-CN" sz="1500" kern="0" dirty="0">
              <a:solidFill>
                <a:schemeClr val="tx1"/>
              </a:solidFill>
              <a:sym typeface="+mn-lt"/>
            </a:endParaRPr>
          </a:p>
        </p:txBody>
      </p:sp>
      <p:sp>
        <p:nvSpPr>
          <p:cNvPr id="7" name="TextBox 11"/>
          <p:cNvSpPr/>
          <p:nvPr/>
        </p:nvSpPr>
        <p:spPr>
          <a:xfrm>
            <a:off x="5535930" y="3294380"/>
            <a:ext cx="2571115" cy="1423670"/>
          </a:xfrm>
          <a:prstGeom prst="rect">
            <a:avLst/>
          </a:prstGeom>
          <a:ln w="12700">
            <a:miter lim="400000"/>
          </a:ln>
          <a:effectLst/>
        </p:spPr>
        <p:txBody>
          <a:bodyPr wrap="square" lIns="45718" tIns="34290" rIns="45718" bIns="34290" rtlCol="0" anchor="t">
            <a:spAutoFit/>
          </a:bodyPr>
          <a:lstStyle/>
          <a:p>
            <a:pPr lvl="0" algn="l" hangingPunct="0">
              <a:lnSpc>
                <a:spcPct val="14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900" kern="0" dirty="0">
                <a:solidFill>
                  <a:schemeClr val="tx1">
                    <a:lumMod val="65000"/>
                    <a:lumOff val="35000"/>
                  </a:schemeClr>
                </a:solidFill>
                <a:sym typeface="+mn-lt"/>
              </a:rPr>
              <a:t>1.</a:t>
            </a:r>
            <a:r>
              <a:rPr lang="zh-CN" altLang="en-US" sz="900" kern="0" dirty="0">
                <a:solidFill>
                  <a:schemeClr val="tx1">
                    <a:lumMod val="65000"/>
                    <a:lumOff val="35000"/>
                  </a:schemeClr>
                </a:solidFill>
                <a:sym typeface="+mn-lt"/>
              </a:rPr>
              <a:t>适合导入大量教师信息，导入完成后，自动生成教师账号；</a:t>
            </a:r>
            <a:endParaRPr lang="zh-CN" altLang="en-US" sz="900" kern="0" dirty="0">
              <a:solidFill>
                <a:schemeClr val="tx1">
                  <a:lumMod val="65000"/>
                  <a:lumOff val="35000"/>
                </a:schemeClr>
              </a:solidFill>
              <a:sym typeface="+mn-lt"/>
            </a:endParaRPr>
          </a:p>
          <a:p>
            <a:pPr lvl="0" algn="l" hangingPunct="0">
              <a:lnSpc>
                <a:spcPct val="14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900" kern="0" dirty="0">
                <a:solidFill>
                  <a:schemeClr val="tx1">
                    <a:lumMod val="65000"/>
                    <a:lumOff val="35000"/>
                  </a:schemeClr>
                </a:solidFill>
                <a:sym typeface="+mn-lt"/>
              </a:rPr>
              <a:t>2.</a:t>
            </a:r>
            <a:r>
              <a:rPr lang="zh-CN" altLang="en-US" sz="900" kern="0" dirty="0">
                <a:solidFill>
                  <a:schemeClr val="tx1">
                    <a:lumMod val="65000"/>
                    <a:lumOff val="35000"/>
                  </a:schemeClr>
                </a:solidFill>
                <a:sym typeface="+mn-lt"/>
              </a:rPr>
              <a:t>教师账号密码可以设置为统一初始密码或者有联系方式的教师随机密码，无联系方式的统一密码；</a:t>
            </a:r>
            <a:endParaRPr lang="zh-CN" altLang="en-US" sz="900" kern="0" dirty="0">
              <a:solidFill>
                <a:schemeClr val="tx1">
                  <a:lumMod val="65000"/>
                  <a:lumOff val="35000"/>
                </a:schemeClr>
              </a:solidFill>
              <a:sym typeface="+mn-lt"/>
            </a:endParaRPr>
          </a:p>
          <a:p>
            <a:pPr lvl="0" algn="l" hangingPunct="0">
              <a:lnSpc>
                <a:spcPct val="14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900" kern="0" dirty="0">
                <a:solidFill>
                  <a:schemeClr val="tx1">
                    <a:lumMod val="65000"/>
                    <a:lumOff val="35000"/>
                  </a:schemeClr>
                </a:solidFill>
                <a:sym typeface="+mn-lt"/>
              </a:rPr>
              <a:t>3.</a:t>
            </a:r>
            <a:r>
              <a:rPr lang="zh-CN" altLang="en-US" sz="900" kern="0" dirty="0">
                <a:solidFill>
                  <a:schemeClr val="tx1">
                    <a:lumMod val="65000"/>
                    <a:lumOff val="35000"/>
                  </a:schemeClr>
                </a:solidFill>
                <a:sym typeface="+mn-lt"/>
              </a:rPr>
              <a:t>模板上可直接设置教师权限，也可统一导入为指导教师权限，后期手动添加管理员权限。</a:t>
            </a:r>
            <a:endParaRPr lang="zh-CN" altLang="en-US" sz="900" kern="0" dirty="0">
              <a:solidFill>
                <a:schemeClr val="tx1">
                  <a:lumMod val="65000"/>
                  <a:lumOff val="35000"/>
                </a:schemeClr>
              </a:solidFill>
              <a:sym typeface="+mn-lt"/>
            </a:endParaRPr>
          </a:p>
        </p:txBody>
      </p:sp>
      <p:sp>
        <p:nvSpPr>
          <p:cNvPr id="9" name="Shape 22"/>
          <p:cNvSpPr>
            <a:spLocks noChangeArrowheads="1"/>
          </p:cNvSpPr>
          <p:nvPr/>
        </p:nvSpPr>
        <p:spPr bwMode="auto">
          <a:xfrm>
            <a:off x="-952" y="134303"/>
            <a:ext cx="189000" cy="270000"/>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cxnSp>
        <p:nvCxnSpPr>
          <p:cNvPr id="8" name="直接连接符 7"/>
          <p:cNvCxnSpPr/>
          <p:nvPr/>
        </p:nvCxnSpPr>
        <p:spPr>
          <a:xfrm>
            <a:off x="4230370" y="2890520"/>
            <a:ext cx="38227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066165" y="2751455"/>
            <a:ext cx="3960000" cy="0"/>
          </a:xfrm>
          <a:prstGeom prst="line">
            <a:avLst/>
          </a:prstGeom>
          <a:ln w="28575" cmpd="sng">
            <a:solidFill>
              <a:srgbClr val="FF0000"/>
            </a:solidFill>
            <a:prstDash val="solid"/>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a:sym typeface="+mn-ea"/>
              </a:rPr>
              <a:t>1.6 </a:t>
            </a:r>
            <a:r>
              <a:rPr lang="zh-CN" altLang="en-US">
                <a:sym typeface="+mn-ea"/>
              </a:rPr>
              <a:t>导入基础信息</a:t>
            </a:r>
            <a:r>
              <a:rPr lang="en-US" altLang="zh-CN">
                <a:sym typeface="+mn-ea"/>
              </a:rPr>
              <a:t>-</a:t>
            </a:r>
            <a:r>
              <a:rPr lang="zh-CN" altLang="en-US">
                <a:sym typeface="+mn-ea"/>
              </a:rPr>
              <a:t>实践课程</a:t>
            </a:r>
            <a:endParaRPr lang="zh-CN" altLang="en-US">
              <a:sym typeface="+mn-ea"/>
            </a:endParaRPr>
          </a:p>
        </p:txBody>
      </p:sp>
      <p:pic>
        <p:nvPicPr>
          <p:cNvPr id="3" name="图片 2"/>
          <p:cNvPicPr>
            <a:picLocks noChangeAspect="1"/>
          </p:cNvPicPr>
          <p:nvPr/>
        </p:nvPicPr>
        <p:blipFill>
          <a:blip r:embed="rId1"/>
          <a:stretch>
            <a:fillRect/>
          </a:stretch>
        </p:blipFill>
        <p:spPr>
          <a:xfrm>
            <a:off x="500380" y="555625"/>
            <a:ext cx="8295005" cy="4027170"/>
          </a:xfrm>
          <a:prstGeom prst="rect">
            <a:avLst/>
          </a:prstGeom>
        </p:spPr>
      </p:pic>
      <p:cxnSp>
        <p:nvCxnSpPr>
          <p:cNvPr id="7" name="直接箭头连接符 6"/>
          <p:cNvCxnSpPr/>
          <p:nvPr/>
        </p:nvCxnSpPr>
        <p:spPr>
          <a:xfrm flipH="1">
            <a:off x="827405" y="1131570"/>
            <a:ext cx="673100" cy="24701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547495" y="915670"/>
            <a:ext cx="267843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基础信息</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4" name="直接箭头连接符 3"/>
          <p:cNvCxnSpPr/>
          <p:nvPr/>
        </p:nvCxnSpPr>
        <p:spPr>
          <a:xfrm flipH="1" flipV="1">
            <a:off x="1259840" y="2067560"/>
            <a:ext cx="436880" cy="19177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403350" y="2283460"/>
            <a:ext cx="199707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实践课程</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6" name="直接箭头连接符 5"/>
          <p:cNvCxnSpPr/>
          <p:nvPr/>
        </p:nvCxnSpPr>
        <p:spPr>
          <a:xfrm flipH="1" flipV="1">
            <a:off x="2339975" y="1593850"/>
            <a:ext cx="1045210" cy="34861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420110" y="1779270"/>
            <a:ext cx="196977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3.</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新增或批量导入</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8" name="直接箭头连接符 7"/>
          <p:cNvCxnSpPr/>
          <p:nvPr/>
        </p:nvCxnSpPr>
        <p:spPr>
          <a:xfrm flipV="1">
            <a:off x="6876415" y="2339340"/>
            <a:ext cx="1162050" cy="37592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062220" y="2772410"/>
            <a:ext cx="199707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4.</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预览和编辑已录入的课程</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 name="图片 11"/>
          <p:cNvPicPr>
            <a:picLocks noChangeAspect="1"/>
          </p:cNvPicPr>
          <p:nvPr/>
        </p:nvPicPr>
        <p:blipFill>
          <a:blip r:embed="rId1"/>
          <a:stretch>
            <a:fillRect/>
          </a:stretch>
        </p:blipFill>
        <p:spPr>
          <a:xfrm>
            <a:off x="1322070" y="563880"/>
            <a:ext cx="6499860" cy="4015740"/>
          </a:xfrm>
          <a:prstGeom prst="rect">
            <a:avLst/>
          </a:prstGeom>
        </p:spPr>
      </p:pic>
      <p:sp>
        <p:nvSpPr>
          <p:cNvPr id="2" name="标题 1"/>
          <p:cNvSpPr>
            <a:spLocks noGrp="1"/>
          </p:cNvSpPr>
          <p:nvPr>
            <p:ph type="ctrTitle"/>
          </p:nvPr>
        </p:nvSpPr>
        <p:spPr/>
        <p:txBody>
          <a:bodyPr/>
          <a:p>
            <a:r>
              <a:rPr lang="en-US" altLang="zh-CN">
                <a:sym typeface="+mn-ea"/>
              </a:rPr>
              <a:t>1.6 </a:t>
            </a:r>
            <a:r>
              <a:rPr lang="zh-CN" altLang="en-US">
                <a:sym typeface="+mn-ea"/>
              </a:rPr>
              <a:t>导入基础信息</a:t>
            </a:r>
            <a:r>
              <a:rPr lang="en-US" altLang="zh-CN">
                <a:sym typeface="+mn-ea"/>
              </a:rPr>
              <a:t>-</a:t>
            </a:r>
            <a:r>
              <a:rPr lang="zh-CN" altLang="en-US">
                <a:sym typeface="+mn-ea"/>
              </a:rPr>
              <a:t>实践课程</a:t>
            </a:r>
            <a:endParaRPr lang="zh-CN" altLang="en-US">
              <a:sym typeface="+mn-ea"/>
            </a:endParaRPr>
          </a:p>
        </p:txBody>
      </p:sp>
      <p:sp>
        <p:nvSpPr>
          <p:cNvPr id="11" name="文本框 10"/>
          <p:cNvSpPr txBox="1"/>
          <p:nvPr/>
        </p:nvSpPr>
        <p:spPr>
          <a:xfrm>
            <a:off x="3548380" y="692150"/>
            <a:ext cx="414337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新增课程详细界面，大量导入选择批量导入</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2 </a:t>
            </a:r>
            <a:r>
              <a:rPr lang="zh-CN" altLang="en-US">
                <a:sym typeface="+mn-ea"/>
              </a:rPr>
              <a:t>查看统计报表</a:t>
            </a:r>
            <a:endParaRPr lang="zh-CN" altLang="en-US">
              <a:sym typeface="+mn-ea"/>
            </a:endParaRPr>
          </a:p>
        </p:txBody>
      </p:sp>
      <p:sp>
        <p:nvSpPr>
          <p:cNvPr id="4" name="文本框 3"/>
          <p:cNvSpPr txBox="1"/>
          <p:nvPr/>
        </p:nvSpPr>
        <p:spPr>
          <a:xfrm>
            <a:off x="1299528" y="731838"/>
            <a:ext cx="6543675" cy="3827145"/>
          </a:xfrm>
          <a:prstGeom prst="rect">
            <a:avLst/>
          </a:prstGeom>
          <a:noFill/>
        </p:spPr>
        <p:txBody>
          <a:bodyPr wrap="square">
            <a:spAutoFit/>
          </a:bodyPr>
          <a:p>
            <a:pPr marR="0" algn="ctr" defTabSz="914400" hangingPunct="0">
              <a:buClrTx/>
              <a:buSzTx/>
              <a:buFont typeface="Arial" panose="020B0604020202020204" pitchFamily="34" charset="0"/>
              <a:buNone/>
              <a:defRPr/>
            </a:pPr>
            <a:r>
              <a:rPr kumimoji="0" lang="zh-CN" altLang="en-US" sz="2400" kern="1200" cap="none" spc="0" normalizeH="0" baseline="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查看统计报表</a:t>
            </a:r>
            <a:endParaRPr kumimoji="0" lang="zh-CN" altLang="en-US" sz="2400" kern="1200" cap="none" spc="0" normalizeH="0" baseline="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algn="ctr" defTabSz="914400" hangingPunct="0">
              <a:buClrTx/>
              <a:buSzTx/>
              <a:buFont typeface="Arial" panose="020B0604020202020204" pitchFamily="34" charset="0"/>
              <a:buNone/>
              <a:defRPr/>
            </a:pPr>
            <a:endParaRPr kumimoji="0" lang="zh-CN" altLang="en-US" sz="2400" kern="1200" cap="none" spc="0" normalizeH="0" baseline="0" noProof="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点击左侧导航栏</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统计报表</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按钮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点击功能菜单中对应的报表</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通过</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院系</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专业</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班级</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学年</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学期</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等筛选需要的数据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自定义表格</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按钮，可以选择表格显示的维度</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defTabSz="914400" hangingPunct="0">
              <a:lnSpc>
                <a:spcPct val="130000"/>
              </a:lnSpc>
              <a:buClrTx/>
              <a:buSzTx/>
              <a:buFont typeface="+mj-lt"/>
              <a:defRPr/>
            </a:pP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5.  </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批量导出</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按钮，导出筛选的数据，跳转到下载中心进行下载</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defTabSz="914400" hangingPunct="0">
              <a:lnSpc>
                <a:spcPct val="130000"/>
              </a:lnSpc>
              <a:buClrTx/>
              <a:buSzTx/>
              <a:buFont typeface="+mj-lt"/>
              <a:defRPr/>
            </a:pPr>
            <a:r>
              <a:rPr kumimoji="0" lang="zh-CN" altLang="en-US" sz="14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温馨提示：到下载中心下载时，如果表格较大，报表下载状态会显示</a:t>
            </a:r>
            <a:r>
              <a:rPr kumimoji="0" lang="en-US" altLang="zh-CN" sz="14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4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报表生成中</a:t>
            </a:r>
            <a:r>
              <a:rPr kumimoji="0" lang="en-US" altLang="zh-CN" sz="14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4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，请等待片刻即可。如长时间还是显示</a:t>
            </a:r>
            <a:r>
              <a:rPr kumimoji="0" lang="en-US" altLang="zh-CN" sz="14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4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报表生成中</a:t>
            </a:r>
            <a:r>
              <a:rPr kumimoji="0" lang="en-US" altLang="zh-CN" sz="14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4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，可按键盘</a:t>
            </a:r>
            <a:r>
              <a:rPr kumimoji="0" lang="en-US" altLang="zh-CN" sz="14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“F5”</a:t>
            </a:r>
            <a:r>
              <a:rPr kumimoji="0" lang="zh-CN" altLang="en-US" sz="14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键，刷新网页。</a:t>
            </a:r>
            <a:endParaRPr kumimoji="0" lang="zh-CN" altLang="en-US" sz="14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nvPicPr>
        <p:blipFill>
          <a:blip r:embed="rId1"/>
          <a:stretch>
            <a:fillRect/>
          </a:stretch>
        </p:blipFill>
        <p:spPr>
          <a:xfrm>
            <a:off x="357505" y="619125"/>
            <a:ext cx="8527415" cy="4114165"/>
          </a:xfrm>
          <a:prstGeom prst="rect">
            <a:avLst/>
          </a:prstGeom>
        </p:spPr>
      </p:pic>
      <p:sp>
        <p:nvSpPr>
          <p:cNvPr id="2" name="标题 1"/>
          <p:cNvSpPr>
            <a:spLocks noGrp="1"/>
          </p:cNvSpPr>
          <p:nvPr>
            <p:ph type="ctrTitle"/>
          </p:nvPr>
        </p:nvSpPr>
        <p:spPr/>
        <p:txBody>
          <a:bodyPr/>
          <a:p>
            <a:r>
              <a:rPr lang="en-US">
                <a:sym typeface="+mn-ea"/>
              </a:rPr>
              <a:t>2 </a:t>
            </a:r>
            <a:r>
              <a:rPr lang="zh-CN" altLang="en-US">
                <a:sym typeface="+mn-ea"/>
              </a:rPr>
              <a:t>查看统计报表</a:t>
            </a:r>
            <a:endParaRPr lang="zh-CN" altLang="en-US">
              <a:sym typeface="+mn-ea"/>
            </a:endParaRPr>
          </a:p>
        </p:txBody>
      </p:sp>
      <p:cxnSp>
        <p:nvCxnSpPr>
          <p:cNvPr id="7" name="直接箭头连接符 6"/>
          <p:cNvCxnSpPr/>
          <p:nvPr/>
        </p:nvCxnSpPr>
        <p:spPr>
          <a:xfrm flipH="1" flipV="1">
            <a:off x="611505" y="2355215"/>
            <a:ext cx="696595" cy="101917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308100" y="3234684"/>
            <a:ext cx="2678430" cy="337185"/>
          </a:xfrm>
          <a:prstGeom prst="rect">
            <a:avLst/>
          </a:prstGeom>
          <a:noFill/>
          <a:effectLst>
            <a:glow rad="1079500">
              <a:schemeClr val="accent3">
                <a:satMod val="175000"/>
                <a:alpha val="100000"/>
              </a:schemeClr>
            </a:glow>
          </a:effectLst>
        </p:spPr>
        <p:txBody>
          <a:bodyPr>
            <a:spAutoFit/>
            <a:scene3d>
              <a:camera prst="orthographicFront"/>
              <a:lightRig rig="threePt" dir="t"/>
            </a:scene3d>
          </a:bodyPr>
          <a:p>
            <a:pPr marR="0" defTabSz="914400">
              <a:buClrTx/>
              <a:buSzTx/>
              <a:defRPr/>
            </a:pP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1.</a:t>
            </a:r>
            <a:r>
              <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点击</a:t>
            </a: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统计报表</a:t>
            </a: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endPar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4" name="直接箭头连接符 3"/>
          <p:cNvCxnSpPr/>
          <p:nvPr/>
        </p:nvCxnSpPr>
        <p:spPr>
          <a:xfrm flipH="1">
            <a:off x="1308100" y="1398270"/>
            <a:ext cx="930275" cy="64770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124075" y="915668"/>
            <a:ext cx="2557145" cy="337185"/>
          </a:xfrm>
          <a:prstGeom prst="rect">
            <a:avLst/>
          </a:prstGeom>
          <a:noFill/>
          <a:effectLst>
            <a:glow rad="1079500">
              <a:schemeClr val="accent3">
                <a:satMod val="175000"/>
                <a:alpha val="100000"/>
              </a:schemeClr>
            </a:glow>
          </a:effectLst>
        </p:spPr>
        <p:txBody>
          <a:bodyPr>
            <a:spAutoFit/>
            <a:scene3d>
              <a:camera prst="orthographicFront"/>
              <a:lightRig rig="threePt" dir="t"/>
            </a:scene3d>
          </a:bodyPr>
          <a:p>
            <a:pPr marR="0" defTabSz="914400">
              <a:buClrTx/>
              <a:buSzTx/>
              <a:defRPr/>
            </a:pP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2.</a:t>
            </a:r>
            <a:r>
              <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点击相应报表名称</a:t>
            </a:r>
            <a:endPar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6" name="直接箭头连接符 5"/>
          <p:cNvCxnSpPr/>
          <p:nvPr/>
        </p:nvCxnSpPr>
        <p:spPr>
          <a:xfrm flipH="1" flipV="1">
            <a:off x="1944370" y="2610485"/>
            <a:ext cx="821690" cy="25908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766060" y="2753360"/>
            <a:ext cx="2366645" cy="337185"/>
          </a:xfrm>
          <a:prstGeom prst="rect">
            <a:avLst/>
          </a:prstGeom>
          <a:noFill/>
          <a:effectLst>
            <a:glow rad="1079500">
              <a:schemeClr val="accent3">
                <a:satMod val="175000"/>
                <a:alpha val="100000"/>
              </a:schemeClr>
            </a:glow>
          </a:effectLst>
        </p:spPr>
        <p:txBody>
          <a:bodyPr wrap="square">
            <a:spAutoFit/>
            <a:scene3d>
              <a:camera prst="orthographicFront"/>
              <a:lightRig rig="threePt" dir="t"/>
            </a:scene3d>
          </a:bodyPr>
          <a:p>
            <a:pPr marR="0" defTabSz="914400">
              <a:buClrTx/>
              <a:buSzTx/>
              <a:defRPr/>
            </a:pP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3.</a:t>
            </a:r>
            <a:r>
              <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导出数据，点击确认</a:t>
            </a:r>
            <a:endPar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1" name="文本框 10"/>
          <p:cNvSpPr txBox="1"/>
          <p:nvPr/>
        </p:nvSpPr>
        <p:spPr>
          <a:xfrm>
            <a:off x="4984749" y="1581783"/>
            <a:ext cx="3531870" cy="829945"/>
          </a:xfrm>
          <a:prstGeom prst="rect">
            <a:avLst/>
          </a:prstGeom>
          <a:noFill/>
          <a:effectLst>
            <a:glow rad="1079500">
              <a:schemeClr val="accent3">
                <a:satMod val="175000"/>
                <a:alpha val="100000"/>
              </a:schemeClr>
            </a:glow>
          </a:effectLst>
        </p:spPr>
        <p:txBody>
          <a:bodyPr>
            <a:spAutoFit/>
            <a:scene3d>
              <a:camera prst="orthographicFront"/>
              <a:lightRig rig="threePt" dir="t"/>
            </a:scene3d>
          </a:bodyPr>
          <a:p>
            <a:pPr marR="0" defTabSz="914400">
              <a:buClrTx/>
              <a:buSzTx/>
              <a:defRPr/>
            </a:pPr>
            <a:r>
              <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mn-ea"/>
              </a:rPr>
              <a:t>4</a:t>
            </a: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mn-ea"/>
              </a:rPr>
              <a:t>.</a:t>
            </a:r>
            <a:r>
              <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mn-ea"/>
              </a:rPr>
              <a:t>确认后会自动跳转到下载中心，下载电子数据表格，如一直提示报表生成中，可以按</a:t>
            </a: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mn-ea"/>
              </a:rPr>
              <a:t>F5</a:t>
            </a:r>
            <a:r>
              <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mn-ea"/>
              </a:rPr>
              <a:t>刷新下浏览器页面</a:t>
            </a:r>
            <a:endPar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mn-ea"/>
            </a:endParaRPr>
          </a:p>
        </p:txBody>
      </p:sp>
      <p:cxnSp>
        <p:nvCxnSpPr>
          <p:cNvPr id="8" name="直接箭头连接符 7"/>
          <p:cNvCxnSpPr/>
          <p:nvPr/>
        </p:nvCxnSpPr>
        <p:spPr>
          <a:xfrm flipV="1">
            <a:off x="5436235" y="861695"/>
            <a:ext cx="1188720" cy="77343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3 </a:t>
            </a:r>
            <a:r>
              <a:rPr lang="zh-CN" altLang="en-US">
                <a:sym typeface="+mn-ea"/>
              </a:rPr>
              <a:t>公告消息</a:t>
            </a:r>
            <a:endParaRPr lang="zh-CN" altLang="en-US">
              <a:sym typeface="+mn-ea"/>
            </a:endParaRPr>
          </a:p>
        </p:txBody>
      </p:sp>
      <p:sp>
        <p:nvSpPr>
          <p:cNvPr id="4" name="文本框 3"/>
          <p:cNvSpPr txBox="1"/>
          <p:nvPr/>
        </p:nvSpPr>
        <p:spPr>
          <a:xfrm>
            <a:off x="1300163" y="1333183"/>
            <a:ext cx="6543675" cy="1908810"/>
          </a:xfrm>
          <a:prstGeom prst="rect">
            <a:avLst/>
          </a:prstGeom>
          <a:noFill/>
        </p:spPr>
        <p:txBody>
          <a:bodyPr wrap="square">
            <a:spAutoFit/>
          </a:bodyPr>
          <a:p>
            <a:pPr marR="0" algn="ctr" defTabSz="914400" hangingPunct="0">
              <a:buClrTx/>
              <a:buSzTx/>
              <a:buFont typeface="Arial" panose="020B0604020202020204" pitchFamily="34" charset="0"/>
              <a:buNone/>
              <a:defRPr/>
            </a:pPr>
            <a:r>
              <a:rPr kumimoji="0" lang="zh-CN" altLang="en-US" sz="2400" kern="1200" cap="none" spc="0" normalizeH="0" baseline="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发布公告消息</a:t>
            </a:r>
            <a:endParaRPr kumimoji="0" lang="zh-CN" altLang="en-US" sz="2400" kern="1200" cap="none" spc="0" normalizeH="0" baseline="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algn="ctr" defTabSz="914400" hangingPunct="0">
              <a:buClrTx/>
              <a:buSzTx/>
              <a:buFont typeface="Arial" panose="020B0604020202020204" pitchFamily="34" charset="0"/>
              <a:buNone/>
              <a:defRPr/>
            </a:pPr>
            <a:endParaRPr kumimoji="0" lang="zh-CN" altLang="en-US" sz="2400" kern="1200" cap="none" spc="0" normalizeH="0" baseline="0" noProof="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公告消息</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导航按钮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发布</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按钮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填写公告内容，选择阅读范围，发布公告</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3 </a:t>
            </a:r>
            <a:r>
              <a:rPr lang="zh-CN" altLang="en-US">
                <a:sym typeface="+mn-ea"/>
              </a:rPr>
              <a:t>公告消息</a:t>
            </a:r>
            <a:endParaRPr lang="zh-CN" altLang="en-US">
              <a:sym typeface="+mn-ea"/>
            </a:endParaRPr>
          </a:p>
        </p:txBody>
      </p:sp>
      <p:pic>
        <p:nvPicPr>
          <p:cNvPr id="3" name="图片 2"/>
          <p:cNvPicPr>
            <a:picLocks noChangeAspect="1"/>
          </p:cNvPicPr>
          <p:nvPr/>
        </p:nvPicPr>
        <p:blipFill>
          <a:blip r:embed="rId1"/>
          <a:stretch>
            <a:fillRect/>
          </a:stretch>
        </p:blipFill>
        <p:spPr>
          <a:xfrm>
            <a:off x="325120" y="771525"/>
            <a:ext cx="8493760" cy="3612515"/>
          </a:xfrm>
          <a:prstGeom prst="rect">
            <a:avLst/>
          </a:prstGeom>
        </p:spPr>
      </p:pic>
      <p:cxnSp>
        <p:nvCxnSpPr>
          <p:cNvPr id="7" name="直接箭头连接符 6"/>
          <p:cNvCxnSpPr/>
          <p:nvPr/>
        </p:nvCxnSpPr>
        <p:spPr>
          <a:xfrm flipV="1">
            <a:off x="7020560" y="1188085"/>
            <a:ext cx="401320" cy="21526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860290" y="1347470"/>
            <a:ext cx="217551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公告消息</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4" name="直接箭头连接符 3"/>
          <p:cNvCxnSpPr/>
          <p:nvPr/>
        </p:nvCxnSpPr>
        <p:spPr>
          <a:xfrm flipH="1">
            <a:off x="1273810" y="1203960"/>
            <a:ext cx="490220" cy="6858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764030" y="1069975"/>
            <a:ext cx="255714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学校公告</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6" name="直接箭头连接符 5"/>
          <p:cNvCxnSpPr/>
          <p:nvPr/>
        </p:nvCxnSpPr>
        <p:spPr>
          <a:xfrm flipH="1" flipV="1">
            <a:off x="2051685" y="1923415"/>
            <a:ext cx="544195" cy="42926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303145" y="2403475"/>
            <a:ext cx="207962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3.</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发布</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按钮</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169670" y="411480"/>
            <a:ext cx="6510655" cy="4501515"/>
          </a:xfrm>
          <a:prstGeom prst="rect">
            <a:avLst/>
          </a:prstGeom>
        </p:spPr>
      </p:pic>
      <p:sp>
        <p:nvSpPr>
          <p:cNvPr id="2" name="标题 1"/>
          <p:cNvSpPr>
            <a:spLocks noGrp="1"/>
          </p:cNvSpPr>
          <p:nvPr>
            <p:ph type="ctrTitle"/>
          </p:nvPr>
        </p:nvSpPr>
        <p:spPr/>
        <p:txBody>
          <a:bodyPr/>
          <a:p>
            <a:r>
              <a:rPr lang="en-US">
                <a:sym typeface="+mn-ea"/>
              </a:rPr>
              <a:t>3 </a:t>
            </a:r>
            <a:r>
              <a:rPr lang="zh-CN" altLang="en-US">
                <a:sym typeface="+mn-ea"/>
              </a:rPr>
              <a:t>公告消息</a:t>
            </a:r>
            <a:endParaRPr lang="zh-CN" altLang="en-US">
              <a:sym typeface="+mn-ea"/>
            </a:endParaRPr>
          </a:p>
        </p:txBody>
      </p:sp>
      <p:cxnSp>
        <p:nvCxnSpPr>
          <p:cNvPr id="6" name="直接箭头连接符 5"/>
          <p:cNvCxnSpPr/>
          <p:nvPr/>
        </p:nvCxnSpPr>
        <p:spPr>
          <a:xfrm flipH="1" flipV="1">
            <a:off x="4419600" y="3298190"/>
            <a:ext cx="400050" cy="698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895215" y="3133090"/>
            <a:ext cx="181737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3.</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选择发送对象</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11" name="直接箭头连接符 10"/>
          <p:cNvCxnSpPr/>
          <p:nvPr/>
        </p:nvCxnSpPr>
        <p:spPr>
          <a:xfrm flipH="1" flipV="1">
            <a:off x="5545455" y="1112520"/>
            <a:ext cx="400050" cy="698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341370" y="1779270"/>
            <a:ext cx="255714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填写公告内容，可上传附件</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6022975" y="824230"/>
            <a:ext cx="255714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填写公告内容，可上传附件</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4 </a:t>
            </a:r>
            <a:r>
              <a:rPr lang="zh-CN" altLang="en-US">
                <a:sym typeface="+mn-ea"/>
              </a:rPr>
              <a:t>问卷调查</a:t>
            </a:r>
            <a:endParaRPr lang="zh-CN" altLang="en-US">
              <a:sym typeface="+mn-ea"/>
            </a:endParaRPr>
          </a:p>
        </p:txBody>
      </p:sp>
      <p:pic>
        <p:nvPicPr>
          <p:cNvPr id="3" name="图片 2"/>
          <p:cNvPicPr>
            <a:picLocks noChangeAspect="1"/>
          </p:cNvPicPr>
          <p:nvPr/>
        </p:nvPicPr>
        <p:blipFill>
          <a:blip r:embed="rId1"/>
          <a:stretch>
            <a:fillRect/>
          </a:stretch>
        </p:blipFill>
        <p:spPr>
          <a:xfrm>
            <a:off x="771525" y="759460"/>
            <a:ext cx="7601585" cy="3846195"/>
          </a:xfrm>
          <a:prstGeom prst="rect">
            <a:avLst/>
          </a:prstGeom>
        </p:spPr>
      </p:pic>
      <p:sp>
        <p:nvSpPr>
          <p:cNvPr id="5" name="文本框 4"/>
          <p:cNvSpPr txBox="1"/>
          <p:nvPr/>
        </p:nvSpPr>
        <p:spPr>
          <a:xfrm>
            <a:off x="2658110" y="2553970"/>
            <a:ext cx="5561965" cy="829945"/>
          </a:xfrm>
          <a:prstGeom prst="rect">
            <a:avLst/>
          </a:prstGeom>
          <a:noFill/>
        </p:spPr>
        <p:txBody>
          <a:bodyPr wrap="square" rtlCol="0">
            <a:spAutoFit/>
          </a:bodyPr>
          <a:p>
            <a:r>
              <a:rPr lang="en-US" altLang="zh-CN">
                <a:solidFill>
                  <a:srgbClr val="FF0000"/>
                </a:solidFill>
              </a:rPr>
              <a:t>1.</a:t>
            </a:r>
            <a:r>
              <a:rPr lang="zh-CN" altLang="en-US">
                <a:solidFill>
                  <a:srgbClr val="FF0000"/>
                </a:solidFill>
              </a:rPr>
              <a:t>可设置单选、多选、打分、问答等题型</a:t>
            </a:r>
            <a:endParaRPr lang="zh-CN" altLang="en-US">
              <a:solidFill>
                <a:srgbClr val="FF0000"/>
              </a:solidFill>
            </a:endParaRPr>
          </a:p>
          <a:p>
            <a:r>
              <a:rPr lang="en-US" altLang="zh-CN">
                <a:solidFill>
                  <a:srgbClr val="FF0000"/>
                </a:solidFill>
              </a:rPr>
              <a:t>2.</a:t>
            </a:r>
            <a:r>
              <a:rPr lang="zh-CN" altLang="en-US">
                <a:solidFill>
                  <a:srgbClr val="FF0000"/>
                </a:solidFill>
                <a:ea typeface="宋体" panose="02010600030101010101" pitchFamily="2" charset="-122"/>
              </a:rPr>
              <a:t>可选择发送对象，比如发送给参加相应实习计划的学生</a:t>
            </a:r>
            <a:endParaRPr lang="zh-CN" altLang="en-US">
              <a:solidFill>
                <a:srgbClr val="FF0000"/>
              </a:solidFill>
              <a:ea typeface="宋体" panose="02010600030101010101" pitchFamily="2" charset="-122"/>
            </a:endParaRPr>
          </a:p>
          <a:p>
            <a:r>
              <a:rPr lang="en-US" altLang="zh-CN">
                <a:solidFill>
                  <a:srgbClr val="FF0000"/>
                </a:solidFill>
                <a:ea typeface="宋体" panose="02010600030101010101" pitchFamily="2" charset="-122"/>
              </a:rPr>
              <a:t>3.</a:t>
            </a:r>
            <a:r>
              <a:rPr lang="zh-CN" altLang="en-US">
                <a:solidFill>
                  <a:srgbClr val="FF0000"/>
                </a:solidFill>
                <a:ea typeface="宋体" panose="02010600030101010101" pitchFamily="2" charset="-122"/>
              </a:rPr>
              <a:t>系统会统计问卷结果，并可导出</a:t>
            </a:r>
            <a:endParaRPr lang="zh-CN" altLang="en-US">
              <a:solidFill>
                <a:srgbClr val="FF0000"/>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5 </a:t>
            </a:r>
            <a:r>
              <a:rPr lang="en-US" altLang="zh-CN">
                <a:sym typeface="+mn-ea"/>
              </a:rPr>
              <a:t>“</a:t>
            </a:r>
            <a:r>
              <a:rPr lang="zh-CN" altLang="en-US">
                <a:sym typeface="+mn-ea"/>
              </a:rPr>
              <a:t>实习无忧</a:t>
            </a:r>
            <a:r>
              <a:rPr lang="en-US" altLang="zh-CN">
                <a:sym typeface="+mn-ea"/>
              </a:rPr>
              <a:t>”</a:t>
            </a:r>
            <a:r>
              <a:rPr lang="zh-CN" altLang="en-US">
                <a:sym typeface="+mn-ea"/>
              </a:rPr>
              <a:t>综合保险</a:t>
            </a:r>
            <a:endParaRPr lang="zh-CN" altLang="en-US">
              <a:sym typeface="+mn-ea"/>
            </a:endParaRPr>
          </a:p>
        </p:txBody>
      </p:sp>
      <p:pic>
        <p:nvPicPr>
          <p:cNvPr id="3" name="图片 2"/>
          <p:cNvPicPr>
            <a:picLocks noChangeAspect="1"/>
          </p:cNvPicPr>
          <p:nvPr/>
        </p:nvPicPr>
        <p:blipFill>
          <a:blip r:embed="rId1"/>
          <a:stretch>
            <a:fillRect/>
          </a:stretch>
        </p:blipFill>
        <p:spPr>
          <a:xfrm>
            <a:off x="107315" y="627380"/>
            <a:ext cx="8672195" cy="2351405"/>
          </a:xfrm>
          <a:prstGeom prst="rect">
            <a:avLst/>
          </a:prstGeom>
        </p:spPr>
      </p:pic>
      <p:sp>
        <p:nvSpPr>
          <p:cNvPr id="6" name="文本框 5"/>
          <p:cNvSpPr txBox="1"/>
          <p:nvPr/>
        </p:nvSpPr>
        <p:spPr>
          <a:xfrm>
            <a:off x="374015" y="3225800"/>
            <a:ext cx="8230870" cy="1599565"/>
          </a:xfrm>
          <a:prstGeom prst="rect">
            <a:avLst/>
          </a:prstGeom>
          <a:noFill/>
        </p:spPr>
        <p:txBody>
          <a:bodyPr wrap="square" rtlCol="0">
            <a:spAutoFit/>
          </a:bodyPr>
          <a:p>
            <a:r>
              <a:rPr lang="en-US" altLang="zh-CN" sz="1400">
                <a:sym typeface="+mn-ea"/>
              </a:rPr>
              <a:t>“</a:t>
            </a:r>
            <a:r>
              <a:rPr lang="zh-CN" altLang="en-US" sz="1400">
                <a:ea typeface="宋体" panose="02010600030101010101" pitchFamily="2" charset="-122"/>
                <a:sym typeface="+mn-ea"/>
              </a:rPr>
              <a:t>实习无忧</a:t>
            </a:r>
            <a:r>
              <a:rPr lang="en-US" altLang="zh-CN" sz="1400">
                <a:ea typeface="宋体" panose="02010600030101010101" pitchFamily="2" charset="-122"/>
                <a:sym typeface="+mn-ea"/>
              </a:rPr>
              <a:t>”</a:t>
            </a:r>
            <a:r>
              <a:rPr lang="zh-CN" altLang="en-US" sz="1400">
                <a:ea typeface="宋体" panose="02010600030101010101" pitchFamily="2" charset="-122"/>
                <a:sym typeface="+mn-ea"/>
              </a:rPr>
              <a:t>综合</a:t>
            </a:r>
            <a:r>
              <a:rPr lang="zh-CN" altLang="en-US" sz="1400">
                <a:sym typeface="+mn-ea"/>
              </a:rPr>
              <a:t>保险由中国人民保险公司（</a:t>
            </a:r>
            <a:r>
              <a:rPr lang="en-US" altLang="zh-CN" sz="1400">
                <a:sym typeface="+mn-ea"/>
              </a:rPr>
              <a:t>PICC)</a:t>
            </a:r>
            <a:r>
              <a:rPr lang="zh-CN" altLang="zh-CN" sz="1400">
                <a:ea typeface="宋体" panose="02010600030101010101" pitchFamily="2" charset="-122"/>
                <a:sym typeface="+mn-ea"/>
              </a:rPr>
              <a:t>承保。主要优势：</a:t>
            </a:r>
            <a:endParaRPr lang="zh-CN" altLang="en-US" sz="1400"/>
          </a:p>
          <a:p>
            <a:r>
              <a:rPr lang="zh-CN" altLang="en-US" sz="1400">
                <a:sym typeface="+mn-ea"/>
              </a:rPr>
              <a:t>1、线上投保操作便捷，数据收集、汇总全面准确；</a:t>
            </a:r>
            <a:endParaRPr lang="zh-CN" altLang="en-US" sz="1400"/>
          </a:p>
          <a:p>
            <a:r>
              <a:rPr lang="zh-CN" altLang="en-US" sz="1400">
                <a:sym typeface="+mn-ea"/>
              </a:rPr>
              <a:t>2、保险套餐灵活多样，适用于1-2周的认知实习、1-2个月的专业实习、</a:t>
            </a:r>
            <a:r>
              <a:rPr lang="en-US" altLang="zh-CN" sz="1400">
                <a:sym typeface="+mn-ea"/>
              </a:rPr>
              <a:t>3</a:t>
            </a:r>
            <a:r>
              <a:rPr lang="zh-CN" altLang="en-US" sz="1400">
                <a:ea typeface="宋体" panose="02010600030101010101" pitchFamily="2" charset="-122"/>
                <a:sym typeface="+mn-ea"/>
              </a:rPr>
              <a:t>个月或以上的毕业实习</a:t>
            </a:r>
            <a:r>
              <a:rPr lang="zh-CN" altLang="en-US" sz="1400">
                <a:sym typeface="+mn-ea"/>
              </a:rPr>
              <a:t>和风险系数高的高危行业套餐等；</a:t>
            </a:r>
            <a:endParaRPr lang="zh-CN" altLang="en-US" sz="1400"/>
          </a:p>
          <a:p>
            <a:r>
              <a:rPr lang="zh-CN" altLang="en-US" sz="1400">
                <a:sym typeface="+mn-ea"/>
              </a:rPr>
              <a:t>3、性价比高；</a:t>
            </a:r>
            <a:endParaRPr lang="zh-CN" altLang="en-US" sz="1400"/>
          </a:p>
          <a:p>
            <a:r>
              <a:rPr lang="zh-CN" altLang="en-US" sz="1400">
                <a:sym typeface="+mn-ea"/>
              </a:rPr>
              <a:t>4、保障全面，投保、出险适用于全国范围，包括意外身故伤残，意外门急诊、住院，交通工具给付等；</a:t>
            </a:r>
            <a:endParaRPr lang="zh-CN" altLang="en-US" sz="1400">
              <a:sym typeface="+mn-ea"/>
            </a:endParaRPr>
          </a:p>
          <a:p>
            <a:r>
              <a:rPr lang="en-US" altLang="zh-CN" sz="1400"/>
              <a:t>5</a:t>
            </a:r>
            <a:r>
              <a:rPr lang="zh-CN" altLang="en-US" sz="1400">
                <a:ea typeface="宋体" panose="02010600030101010101" pitchFamily="2" charset="-122"/>
              </a:rPr>
              <a:t>、可直接下载电子保单和发票，方便快捷。</a:t>
            </a:r>
            <a:endParaRPr lang="zh-CN" altLang="en-US" sz="140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hape 22"/>
          <p:cNvSpPr>
            <a:spLocks noChangeArrowheads="1"/>
          </p:cNvSpPr>
          <p:nvPr/>
        </p:nvSpPr>
        <p:spPr bwMode="auto">
          <a:xfrm>
            <a:off x="-952" y="1447324"/>
            <a:ext cx="9144953" cy="1966913"/>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2" name="Shape 22"/>
          <p:cNvSpPr>
            <a:spLocks noChangeArrowheads="1"/>
          </p:cNvSpPr>
          <p:nvPr/>
        </p:nvSpPr>
        <p:spPr bwMode="auto">
          <a:xfrm>
            <a:off x="897255" y="1504474"/>
            <a:ext cx="1534478" cy="2319338"/>
          </a:xfrm>
          <a:prstGeom prst="rect">
            <a:avLst/>
          </a:prstGeom>
          <a:solidFill>
            <a:schemeClr val="bg1"/>
          </a:solidFill>
          <a:ln w="12700">
            <a:noFill/>
            <a:miter lim="400000"/>
          </a:ln>
          <a:effectLst>
            <a:outerShdw blurRad="76200" dir="13500000" sy="23000" kx="1200000" algn="br" rotWithShape="0">
              <a:srgbClr val="B90003">
                <a:alpha val="20000"/>
              </a:srgbClr>
            </a:outerShdw>
          </a:effectLst>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5" name="文本框 4"/>
          <p:cNvSpPr txBox="1"/>
          <p:nvPr/>
        </p:nvSpPr>
        <p:spPr>
          <a:xfrm>
            <a:off x="1011555" y="1814036"/>
            <a:ext cx="1290638" cy="2306955"/>
          </a:xfrm>
          <a:prstGeom prst="rect">
            <a:avLst/>
          </a:prstGeom>
          <a:noFill/>
        </p:spPr>
        <p:txBody>
          <a:bodyPr wrap="square" rtlCol="0" anchor="t">
            <a:spAutoFit/>
          </a:bodyPr>
          <a:p>
            <a:r>
              <a:rPr lang="en-US" altLang="zh-CN" sz="7200" dirty="0" smtClean="0">
                <a:solidFill>
                  <a:srgbClr val="C00000"/>
                </a:solidFill>
                <a:effectLst/>
                <a:latin typeface="DIN Alternate" panose="020B0500000000000000" charset="0"/>
                <a:ea typeface="微软雅黑" panose="020B0503020204020204" pitchFamily="34" charset="-122"/>
                <a:cs typeface="DIN Alternate" panose="020B0500000000000000" charset="0"/>
                <a:sym typeface="+mn-ea"/>
              </a:rPr>
              <a:t> </a:t>
            </a:r>
            <a:r>
              <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rPr>
              <a:t>01</a:t>
            </a:r>
            <a:endPar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endParaRPr>
          </a:p>
        </p:txBody>
      </p:sp>
      <p:sp>
        <p:nvSpPr>
          <p:cNvPr id="11" name="矩形 10"/>
          <p:cNvSpPr/>
          <p:nvPr/>
        </p:nvSpPr>
        <p:spPr>
          <a:xfrm>
            <a:off x="2781776" y="2007394"/>
            <a:ext cx="4361498" cy="553085"/>
          </a:xfrm>
          <a:prstGeom prst="rect">
            <a:avLst/>
          </a:prstGeom>
          <a:ln w="12700">
            <a:miter lim="400000"/>
          </a:ln>
          <a:effectLst>
            <a:outerShdw blurRad="63500" rotWithShape="0">
              <a:srgbClr val="808080">
                <a:alpha val="31423"/>
              </a:srgbClr>
            </a:outerShdw>
          </a:effectLst>
        </p:spPr>
        <p:txBody>
          <a:bodyPr wrap="square" lIns="45718" rIns="45718" rtlCol="0">
            <a:spAutoFit/>
          </a:bodyPr>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000">
                <a:latin typeface="微软雅黑" panose="020B0503020204020204" pitchFamily="34" charset="-122"/>
                <a:ea typeface="微软雅黑" panose="020B0503020204020204" pitchFamily="34" charset="-122"/>
              </a:rPr>
              <a:t>平台角色和流程概述</a:t>
            </a:r>
            <a:endParaRPr lang="zh-CN" sz="3000">
              <a:latin typeface="微软雅黑" panose="020B0503020204020204" pitchFamily="34" charset="-122"/>
              <a:ea typeface="微软雅黑" panose="020B0503020204020204" pitchFamily="34" charset="-122"/>
            </a:endParaRPr>
          </a:p>
        </p:txBody>
      </p:sp>
      <p:sp>
        <p:nvSpPr>
          <p:cNvPr id="20" name="矩形 19"/>
          <p:cNvSpPr/>
          <p:nvPr/>
        </p:nvSpPr>
        <p:spPr>
          <a:xfrm>
            <a:off x="2781776" y="2596039"/>
            <a:ext cx="4486751" cy="229870"/>
          </a:xfrm>
          <a:prstGeom prst="rect">
            <a:avLst/>
          </a:prstGeom>
          <a:ln w="12700">
            <a:miter lim="400000"/>
          </a:ln>
          <a:effectLst>
            <a:outerShdw blurRad="63500" rotWithShape="0">
              <a:srgbClr val="808080">
                <a:alpha val="31423"/>
              </a:srgbClr>
            </a:outerShdw>
          </a:effectLst>
        </p:spPr>
        <p:txBody>
          <a:bodyPr wrap="square" lIns="45718" tIns="34290" rIns="45718" bIns="34290" anchor="t">
            <a:spAutoFit/>
          </a:bodyPr>
          <a:p>
            <a:pPr lvl="0" algn="l"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ym typeface="+mn-ea"/>
              </a:rPr>
              <a:t>校友邦平台角色介绍和整体流程概述</a:t>
            </a:r>
            <a:endParaRPr lang="zh-CN" sz="1050" kern="0" dirty="0">
              <a:sym typeface="+mn-ea"/>
            </a:endParaRPr>
          </a:p>
        </p:txBody>
      </p:sp>
      <p:sp>
        <p:nvSpPr>
          <p:cNvPr id="6" name="矩形 5"/>
          <p:cNvSpPr/>
          <p:nvPr/>
        </p:nvSpPr>
        <p:spPr>
          <a:xfrm>
            <a:off x="1012190" y="2826385"/>
            <a:ext cx="1120775" cy="460375"/>
          </a:xfrm>
          <a:prstGeom prst="rect">
            <a:avLst/>
          </a:prstGeom>
        </p:spPr>
        <p:txBody>
          <a:bodyPr wrap="square">
            <a:spAutoFit/>
            <a:scene3d>
              <a:camera prst="orthographicFront"/>
              <a:lightRig rig="threePt" dir="t"/>
            </a:scene3d>
            <a:sp3d contourW="12700"/>
          </a:bodyPr>
          <a:p>
            <a:pPr algn="r"/>
            <a:r>
              <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rPr>
              <a:t>PART</a:t>
            </a:r>
            <a:endPar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endParaRPr>
          </a:p>
        </p:txBody>
      </p:sp>
      <p:grpSp>
        <p:nvGrpSpPr>
          <p:cNvPr id="7" name="组合 6"/>
          <p:cNvGrpSpPr/>
          <p:nvPr/>
        </p:nvGrpSpPr>
        <p:grpSpPr>
          <a:xfrm>
            <a:off x="8131969" y="131921"/>
            <a:ext cx="782479" cy="275273"/>
            <a:chOff x="17075" y="277"/>
            <a:chExt cx="1643" cy="578"/>
          </a:xfrm>
        </p:grpSpPr>
        <p:grpSp>
          <p:nvGrpSpPr>
            <p:cNvPr id="12" name="组合 11"/>
            <p:cNvGrpSpPr/>
            <p:nvPr/>
          </p:nvGrpSpPr>
          <p:grpSpPr>
            <a:xfrm>
              <a:off x="17075" y="491"/>
              <a:ext cx="1643" cy="364"/>
              <a:chOff x="17075" y="619"/>
              <a:chExt cx="1643" cy="364"/>
            </a:xfrm>
          </p:grpSpPr>
          <p:sp>
            <p:nvSpPr>
              <p:cNvPr id="13"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14" name="图片 13" descr="红色1"/>
            <p:cNvPicPr>
              <a:picLocks noChangeAspect="1"/>
            </p:cNvPicPr>
            <p:nvPr/>
          </p:nvPicPr>
          <p:blipFill>
            <a:blip r:embed="rId1"/>
            <a:stretch>
              <a:fillRect/>
            </a:stretch>
          </p:blipFill>
          <p:spPr>
            <a:xfrm>
              <a:off x="17432" y="277"/>
              <a:ext cx="929" cy="29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5 </a:t>
            </a:r>
            <a:r>
              <a:rPr lang="en-US" altLang="zh-CN">
                <a:sym typeface="+mn-ea"/>
              </a:rPr>
              <a:t>“</a:t>
            </a:r>
            <a:r>
              <a:rPr lang="zh-CN" altLang="en-US">
                <a:sym typeface="+mn-ea"/>
              </a:rPr>
              <a:t>实习无忧</a:t>
            </a:r>
            <a:r>
              <a:rPr lang="en-US" altLang="zh-CN">
                <a:sym typeface="+mn-ea"/>
              </a:rPr>
              <a:t>”</a:t>
            </a:r>
            <a:r>
              <a:rPr lang="zh-CN" altLang="en-US">
                <a:sym typeface="+mn-ea"/>
              </a:rPr>
              <a:t>综合保险</a:t>
            </a:r>
            <a:endParaRPr lang="zh-CN" altLang="en-US">
              <a:sym typeface="+mn-ea"/>
            </a:endParaRPr>
          </a:p>
        </p:txBody>
      </p:sp>
      <p:pic>
        <p:nvPicPr>
          <p:cNvPr id="3" name="图片 2"/>
          <p:cNvPicPr>
            <a:picLocks noChangeAspect="1"/>
          </p:cNvPicPr>
          <p:nvPr/>
        </p:nvPicPr>
        <p:blipFill>
          <a:blip r:embed="rId1"/>
          <a:stretch>
            <a:fillRect/>
          </a:stretch>
        </p:blipFill>
        <p:spPr>
          <a:xfrm>
            <a:off x="268605" y="555625"/>
            <a:ext cx="8607425" cy="40595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hape 22"/>
          <p:cNvSpPr>
            <a:spLocks noChangeArrowheads="1"/>
          </p:cNvSpPr>
          <p:nvPr/>
        </p:nvSpPr>
        <p:spPr bwMode="auto">
          <a:xfrm>
            <a:off x="-952" y="1447324"/>
            <a:ext cx="9144953" cy="1966913"/>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2" name="Shape 22"/>
          <p:cNvSpPr>
            <a:spLocks noChangeArrowheads="1"/>
          </p:cNvSpPr>
          <p:nvPr/>
        </p:nvSpPr>
        <p:spPr bwMode="auto">
          <a:xfrm>
            <a:off x="897255" y="1504474"/>
            <a:ext cx="1534478" cy="2319338"/>
          </a:xfrm>
          <a:prstGeom prst="rect">
            <a:avLst/>
          </a:prstGeom>
          <a:solidFill>
            <a:schemeClr val="bg1"/>
          </a:solidFill>
          <a:ln w="12700">
            <a:noFill/>
            <a:miter lim="400000"/>
          </a:ln>
          <a:effectLst>
            <a:outerShdw blurRad="76200" dir="13500000" sy="23000" kx="1200000" algn="br" rotWithShape="0">
              <a:srgbClr val="B90003">
                <a:alpha val="20000"/>
              </a:srgbClr>
            </a:outerShdw>
          </a:effectLst>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5" name="文本框 4"/>
          <p:cNvSpPr txBox="1"/>
          <p:nvPr/>
        </p:nvSpPr>
        <p:spPr>
          <a:xfrm>
            <a:off x="1011555" y="1814195"/>
            <a:ext cx="1351915" cy="2306955"/>
          </a:xfrm>
          <a:prstGeom prst="rect">
            <a:avLst/>
          </a:prstGeom>
          <a:noFill/>
        </p:spPr>
        <p:txBody>
          <a:bodyPr wrap="square" rtlCol="0" anchor="t">
            <a:spAutoFit/>
          </a:bodyPr>
          <a:p>
            <a:r>
              <a:rPr lang="en-US" altLang="zh-CN" sz="7200" dirty="0" smtClean="0">
                <a:solidFill>
                  <a:srgbClr val="C00000"/>
                </a:solidFill>
                <a:effectLst/>
                <a:latin typeface="DIN Alternate" panose="020B0500000000000000" charset="0"/>
                <a:ea typeface="微软雅黑" panose="020B0503020204020204" pitchFamily="34" charset="-122"/>
                <a:cs typeface="DIN Alternate" panose="020B0500000000000000" charset="0"/>
                <a:sym typeface="+mn-ea"/>
              </a:rPr>
              <a:t> </a:t>
            </a:r>
            <a:r>
              <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rPr>
              <a:t>04</a:t>
            </a:r>
            <a:endPar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endParaRPr>
          </a:p>
        </p:txBody>
      </p:sp>
      <p:sp>
        <p:nvSpPr>
          <p:cNvPr id="11" name="矩形 10"/>
          <p:cNvSpPr/>
          <p:nvPr/>
        </p:nvSpPr>
        <p:spPr>
          <a:xfrm>
            <a:off x="2781776" y="2007394"/>
            <a:ext cx="4361498" cy="553085"/>
          </a:xfrm>
          <a:prstGeom prst="rect">
            <a:avLst/>
          </a:prstGeom>
          <a:ln w="12700">
            <a:miter lim="400000"/>
          </a:ln>
          <a:effectLst>
            <a:outerShdw blurRad="63500" rotWithShape="0">
              <a:srgbClr val="808080">
                <a:alpha val="31423"/>
              </a:srgbClr>
            </a:outerShdw>
          </a:effectLst>
        </p:spPr>
        <p:txBody>
          <a:bodyPr wrap="square" lIns="45718" rIns="45718" rtlCol="0">
            <a:spAutoFit/>
          </a:bodyPr>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000">
                <a:latin typeface="微软雅黑" panose="020B0503020204020204" pitchFamily="34" charset="-122"/>
                <a:ea typeface="微软雅黑" panose="020B0503020204020204" pitchFamily="34" charset="-122"/>
              </a:rPr>
              <a:t>教务管理移动端操作</a:t>
            </a:r>
            <a:endParaRPr lang="zh-CN" sz="3000">
              <a:latin typeface="微软雅黑" panose="020B0503020204020204" pitchFamily="34" charset="-122"/>
              <a:ea typeface="微软雅黑" panose="020B0503020204020204" pitchFamily="34" charset="-122"/>
            </a:endParaRPr>
          </a:p>
        </p:txBody>
      </p:sp>
      <p:sp>
        <p:nvSpPr>
          <p:cNvPr id="20" name="矩形 19"/>
          <p:cNvSpPr/>
          <p:nvPr/>
        </p:nvSpPr>
        <p:spPr>
          <a:xfrm>
            <a:off x="2781776" y="2596039"/>
            <a:ext cx="4486751" cy="229870"/>
          </a:xfrm>
          <a:prstGeom prst="rect">
            <a:avLst/>
          </a:prstGeom>
          <a:ln w="12700">
            <a:miter lim="400000"/>
          </a:ln>
          <a:effectLst>
            <a:outerShdw blurRad="63500" rotWithShape="0">
              <a:srgbClr val="808080">
                <a:alpha val="31423"/>
              </a:srgbClr>
            </a:outerShdw>
          </a:effectLst>
        </p:spPr>
        <p:txBody>
          <a:bodyPr wrap="square" lIns="45718" tIns="34290" rIns="45718" bIns="34290" anchor="t">
            <a:spAutoFit/>
          </a:bodyPr>
          <a:p>
            <a:pPr lvl="0" algn="l"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ym typeface="+mn-ea"/>
              </a:rPr>
              <a:t>教务管理微信小程序端的操作说明</a:t>
            </a:r>
            <a:endParaRPr lang="zh-CN" sz="1050" kern="0" dirty="0">
              <a:sym typeface="+mn-ea"/>
            </a:endParaRPr>
          </a:p>
        </p:txBody>
      </p:sp>
      <p:sp>
        <p:nvSpPr>
          <p:cNvPr id="6" name="矩形 5"/>
          <p:cNvSpPr/>
          <p:nvPr/>
        </p:nvSpPr>
        <p:spPr>
          <a:xfrm>
            <a:off x="1010920" y="2826385"/>
            <a:ext cx="1122045" cy="460375"/>
          </a:xfrm>
          <a:prstGeom prst="rect">
            <a:avLst/>
          </a:prstGeom>
        </p:spPr>
        <p:txBody>
          <a:bodyPr wrap="square">
            <a:spAutoFit/>
            <a:scene3d>
              <a:camera prst="orthographicFront"/>
              <a:lightRig rig="threePt" dir="t"/>
            </a:scene3d>
            <a:sp3d contourW="12700"/>
          </a:bodyPr>
          <a:p>
            <a:pPr algn="r"/>
            <a:r>
              <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rPr>
              <a:t>PART</a:t>
            </a:r>
            <a:endPar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endParaRPr>
          </a:p>
        </p:txBody>
      </p:sp>
      <p:grpSp>
        <p:nvGrpSpPr>
          <p:cNvPr id="7" name="组合 6"/>
          <p:cNvGrpSpPr/>
          <p:nvPr/>
        </p:nvGrpSpPr>
        <p:grpSpPr>
          <a:xfrm>
            <a:off x="8131969" y="131921"/>
            <a:ext cx="782479" cy="275273"/>
            <a:chOff x="17075" y="277"/>
            <a:chExt cx="1643" cy="578"/>
          </a:xfrm>
        </p:grpSpPr>
        <p:grpSp>
          <p:nvGrpSpPr>
            <p:cNvPr id="12" name="组合 11"/>
            <p:cNvGrpSpPr/>
            <p:nvPr/>
          </p:nvGrpSpPr>
          <p:grpSpPr>
            <a:xfrm>
              <a:off x="17075" y="491"/>
              <a:ext cx="1643" cy="364"/>
              <a:chOff x="17075" y="619"/>
              <a:chExt cx="1643" cy="364"/>
            </a:xfrm>
          </p:grpSpPr>
          <p:sp>
            <p:nvSpPr>
              <p:cNvPr id="13"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14" name="图片 13" descr="红色1"/>
            <p:cNvPicPr>
              <a:picLocks noChangeAspect="1"/>
            </p:cNvPicPr>
            <p:nvPr/>
          </p:nvPicPr>
          <p:blipFill>
            <a:blip r:embed="rId1"/>
            <a:stretch>
              <a:fillRect/>
            </a:stretch>
          </p:blipFill>
          <p:spPr>
            <a:xfrm>
              <a:off x="17432" y="277"/>
              <a:ext cx="929" cy="29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1 </a:t>
            </a:r>
            <a:r>
              <a:rPr lang="zh-CN">
                <a:sym typeface="+mn-ea"/>
              </a:rPr>
              <a:t>小程序</a:t>
            </a:r>
            <a:r>
              <a:rPr lang="en-US" altLang="zh-CN">
                <a:sym typeface="+mn-ea"/>
              </a:rPr>
              <a:t>-</a:t>
            </a:r>
            <a:r>
              <a:rPr lang="zh-CN" altLang="en-US">
                <a:sym typeface="+mn-ea"/>
              </a:rPr>
              <a:t>工作台</a:t>
            </a:r>
            <a:endParaRPr lang="zh-CN" altLang="en-US">
              <a:sym typeface="+mn-ea"/>
            </a:endParaRPr>
          </a:p>
        </p:txBody>
      </p:sp>
      <p:pic>
        <p:nvPicPr>
          <p:cNvPr id="5" name="图片 4"/>
          <p:cNvPicPr>
            <a:picLocks noChangeAspect="1"/>
          </p:cNvPicPr>
          <p:nvPr/>
        </p:nvPicPr>
        <p:blipFill>
          <a:blip r:embed="rId1"/>
          <a:stretch>
            <a:fillRect/>
          </a:stretch>
        </p:blipFill>
        <p:spPr>
          <a:xfrm>
            <a:off x="2586355" y="513080"/>
            <a:ext cx="1936115" cy="4128135"/>
          </a:xfrm>
          <a:prstGeom prst="rect">
            <a:avLst/>
          </a:prstGeom>
        </p:spPr>
      </p:pic>
      <p:pic>
        <p:nvPicPr>
          <p:cNvPr id="6" name="图片 5"/>
          <p:cNvPicPr>
            <a:picLocks noChangeAspect="1"/>
          </p:cNvPicPr>
          <p:nvPr/>
        </p:nvPicPr>
        <p:blipFill>
          <a:blip r:embed="rId2"/>
          <a:stretch>
            <a:fillRect/>
          </a:stretch>
        </p:blipFill>
        <p:spPr>
          <a:xfrm>
            <a:off x="4707255" y="523875"/>
            <a:ext cx="1891665" cy="4106545"/>
          </a:xfrm>
          <a:prstGeom prst="rect">
            <a:avLst/>
          </a:prstGeom>
        </p:spPr>
      </p:pic>
      <p:pic>
        <p:nvPicPr>
          <p:cNvPr id="7" name="图片 6"/>
          <p:cNvPicPr>
            <a:picLocks noChangeAspect="1"/>
          </p:cNvPicPr>
          <p:nvPr/>
        </p:nvPicPr>
        <p:blipFill>
          <a:blip r:embed="rId3"/>
          <a:stretch>
            <a:fillRect/>
          </a:stretch>
        </p:blipFill>
        <p:spPr>
          <a:xfrm>
            <a:off x="6708140" y="513080"/>
            <a:ext cx="2078355" cy="4117340"/>
          </a:xfrm>
          <a:prstGeom prst="rect">
            <a:avLst/>
          </a:prstGeom>
        </p:spPr>
      </p:pic>
      <p:pic>
        <p:nvPicPr>
          <p:cNvPr id="4" name="图片 3"/>
          <p:cNvPicPr>
            <a:picLocks noChangeAspect="1"/>
          </p:cNvPicPr>
          <p:nvPr/>
        </p:nvPicPr>
        <p:blipFill>
          <a:blip r:embed="rId4"/>
          <a:stretch>
            <a:fillRect/>
          </a:stretch>
        </p:blipFill>
        <p:spPr>
          <a:xfrm>
            <a:off x="395605" y="513080"/>
            <a:ext cx="1931670" cy="41173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1 </a:t>
            </a:r>
            <a:r>
              <a:rPr lang="zh-CN">
                <a:sym typeface="+mn-ea"/>
              </a:rPr>
              <a:t>小程序</a:t>
            </a:r>
            <a:r>
              <a:rPr lang="en-US" altLang="zh-CN">
                <a:sym typeface="+mn-ea"/>
              </a:rPr>
              <a:t>-</a:t>
            </a:r>
            <a:r>
              <a:rPr lang="zh-CN" altLang="en-US">
                <a:sym typeface="+mn-ea"/>
              </a:rPr>
              <a:t>工作台</a:t>
            </a:r>
            <a:endParaRPr lang="zh-CN" altLang="en-US">
              <a:sym typeface="+mn-ea"/>
            </a:endParaRPr>
          </a:p>
        </p:txBody>
      </p:sp>
      <p:sp>
        <p:nvSpPr>
          <p:cNvPr id="3" name="文本框 2"/>
          <p:cNvSpPr txBox="1"/>
          <p:nvPr/>
        </p:nvSpPr>
        <p:spPr>
          <a:xfrm>
            <a:off x="6784340" y="877570"/>
            <a:ext cx="2107565" cy="3291840"/>
          </a:xfrm>
          <a:prstGeom prst="rect">
            <a:avLst/>
          </a:prstGeom>
          <a:noFill/>
        </p:spPr>
        <p:txBody>
          <a:bodyPr wrap="square" rtlCol="0">
            <a:spAutoFit/>
          </a:bodyPr>
          <a:p>
            <a:r>
              <a:rPr lang="zh-CN" altLang="en-US">
                <a:solidFill>
                  <a:schemeClr val="tx1"/>
                </a:solidFill>
              </a:rPr>
              <a:t>点击</a:t>
            </a:r>
            <a:r>
              <a:rPr lang="en-US" altLang="zh-CN">
                <a:solidFill>
                  <a:schemeClr val="tx1"/>
                </a:solidFill>
              </a:rPr>
              <a:t>“</a:t>
            </a:r>
            <a:r>
              <a:rPr lang="zh-CN" altLang="en-US">
                <a:solidFill>
                  <a:schemeClr val="tx1"/>
                </a:solidFill>
                <a:ea typeface="宋体" panose="02010600030101010101" pitchFamily="2" charset="-122"/>
              </a:rPr>
              <a:t>工作台</a:t>
            </a:r>
            <a:r>
              <a:rPr lang="en-US" altLang="zh-CN">
                <a:solidFill>
                  <a:schemeClr val="tx1"/>
                </a:solidFill>
                <a:ea typeface="宋体" panose="02010600030101010101" pitchFamily="2" charset="-122"/>
              </a:rPr>
              <a:t>”</a:t>
            </a:r>
            <a:r>
              <a:rPr lang="zh-CN" altLang="en-US">
                <a:solidFill>
                  <a:schemeClr val="tx1"/>
                </a:solidFill>
                <a:ea typeface="宋体" panose="02010600030101010101" pitchFamily="2" charset="-122"/>
              </a:rPr>
              <a:t>，切换为管理员，选择对应学年学期，即可查看当前管理范围下，各学院</a:t>
            </a:r>
            <a:r>
              <a:rPr lang="en-US" altLang="zh-CN">
                <a:solidFill>
                  <a:schemeClr val="tx1"/>
                </a:solidFill>
                <a:ea typeface="宋体" panose="02010600030101010101" pitchFamily="2" charset="-122"/>
              </a:rPr>
              <a:t>/</a:t>
            </a:r>
            <a:r>
              <a:rPr lang="zh-CN" altLang="en-US">
                <a:solidFill>
                  <a:schemeClr val="tx1"/>
                </a:solidFill>
                <a:ea typeface="宋体" panose="02010600030101010101" pitchFamily="2" charset="-122"/>
              </a:rPr>
              <a:t>专业的计划概况。</a:t>
            </a:r>
            <a:endParaRPr lang="zh-CN" altLang="en-US">
              <a:solidFill>
                <a:schemeClr val="tx1"/>
              </a:solidFill>
            </a:endParaRPr>
          </a:p>
          <a:p>
            <a:r>
              <a:rPr lang="zh-CN" altLang="en-US">
                <a:solidFill>
                  <a:srgbClr val="FF0000"/>
                </a:solidFill>
              </a:rPr>
              <a:t>说明：点击院系后边的详情，可以查看具体的实习计划情况。点击计划下方的实习要求</a:t>
            </a:r>
            <a:r>
              <a:rPr lang="en-US" altLang="zh-CN">
                <a:solidFill>
                  <a:srgbClr val="FF0000"/>
                </a:solidFill>
              </a:rPr>
              <a:t>/</a:t>
            </a:r>
            <a:r>
              <a:rPr lang="zh-CN" altLang="en-US">
                <a:solidFill>
                  <a:srgbClr val="FF0000"/>
                </a:solidFill>
                <a:ea typeface="宋体" panose="02010600030101010101" pitchFamily="2" charset="-122"/>
              </a:rPr>
              <a:t>项目</a:t>
            </a:r>
            <a:r>
              <a:rPr lang="en-US" altLang="zh-CN">
                <a:solidFill>
                  <a:srgbClr val="FF0000"/>
                </a:solidFill>
                <a:ea typeface="宋体" panose="02010600030101010101" pitchFamily="2" charset="-122"/>
              </a:rPr>
              <a:t>/</a:t>
            </a:r>
            <a:r>
              <a:rPr lang="zh-CN" altLang="en-US">
                <a:solidFill>
                  <a:srgbClr val="FF0000"/>
                </a:solidFill>
                <a:ea typeface="宋体" panose="02010600030101010101" pitchFamily="2" charset="-122"/>
              </a:rPr>
              <a:t>过程管理，可以分别查看对应的详细信息。</a:t>
            </a:r>
            <a:endParaRPr lang="zh-CN" altLang="en-US">
              <a:solidFill>
                <a:srgbClr val="FF0000"/>
              </a:solidFill>
              <a:ea typeface="宋体" panose="02010600030101010101" pitchFamily="2" charset="-122"/>
            </a:endParaRPr>
          </a:p>
        </p:txBody>
      </p:sp>
      <p:pic>
        <p:nvPicPr>
          <p:cNvPr id="8" name="图片 7"/>
          <p:cNvPicPr>
            <a:picLocks noChangeAspect="1"/>
          </p:cNvPicPr>
          <p:nvPr/>
        </p:nvPicPr>
        <p:blipFill>
          <a:blip r:embed="rId1"/>
          <a:stretch>
            <a:fillRect/>
          </a:stretch>
        </p:blipFill>
        <p:spPr>
          <a:xfrm>
            <a:off x="464820" y="664845"/>
            <a:ext cx="1948815" cy="4142105"/>
          </a:xfrm>
          <a:prstGeom prst="rect">
            <a:avLst/>
          </a:prstGeom>
        </p:spPr>
      </p:pic>
      <p:pic>
        <p:nvPicPr>
          <p:cNvPr id="9" name="图片 8"/>
          <p:cNvPicPr>
            <a:picLocks noChangeAspect="1"/>
          </p:cNvPicPr>
          <p:nvPr/>
        </p:nvPicPr>
        <p:blipFill>
          <a:blip r:embed="rId2"/>
          <a:stretch>
            <a:fillRect/>
          </a:stretch>
        </p:blipFill>
        <p:spPr>
          <a:xfrm>
            <a:off x="2484120" y="664845"/>
            <a:ext cx="1962785" cy="1609725"/>
          </a:xfrm>
          <a:prstGeom prst="rect">
            <a:avLst/>
          </a:prstGeom>
        </p:spPr>
      </p:pic>
      <p:pic>
        <p:nvPicPr>
          <p:cNvPr id="10" name="图片 9"/>
          <p:cNvPicPr>
            <a:picLocks noChangeAspect="1"/>
          </p:cNvPicPr>
          <p:nvPr/>
        </p:nvPicPr>
        <p:blipFill>
          <a:blip r:embed="rId3"/>
          <a:stretch>
            <a:fillRect/>
          </a:stretch>
        </p:blipFill>
        <p:spPr>
          <a:xfrm>
            <a:off x="2484755" y="2374900"/>
            <a:ext cx="1962150" cy="2431415"/>
          </a:xfrm>
          <a:prstGeom prst="rect">
            <a:avLst/>
          </a:prstGeom>
        </p:spPr>
      </p:pic>
      <p:pic>
        <p:nvPicPr>
          <p:cNvPr id="11" name="图片 10"/>
          <p:cNvPicPr>
            <a:picLocks noChangeAspect="1"/>
          </p:cNvPicPr>
          <p:nvPr/>
        </p:nvPicPr>
        <p:blipFill>
          <a:blip r:embed="rId4"/>
          <a:stretch>
            <a:fillRect/>
          </a:stretch>
        </p:blipFill>
        <p:spPr>
          <a:xfrm>
            <a:off x="4638040" y="631825"/>
            <a:ext cx="1955165" cy="1743075"/>
          </a:xfrm>
          <a:prstGeom prst="rect">
            <a:avLst/>
          </a:prstGeom>
        </p:spPr>
      </p:pic>
      <p:pic>
        <p:nvPicPr>
          <p:cNvPr id="12" name="图片 11"/>
          <p:cNvPicPr>
            <a:picLocks noChangeAspect="1"/>
          </p:cNvPicPr>
          <p:nvPr/>
        </p:nvPicPr>
        <p:blipFill>
          <a:blip r:embed="rId5"/>
          <a:stretch>
            <a:fillRect/>
          </a:stretch>
        </p:blipFill>
        <p:spPr>
          <a:xfrm>
            <a:off x="4638040" y="2518410"/>
            <a:ext cx="1927860" cy="21450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2 </a:t>
            </a:r>
            <a:r>
              <a:rPr lang="zh-CN">
                <a:sym typeface="+mn-ea"/>
              </a:rPr>
              <a:t>小程序</a:t>
            </a:r>
            <a:r>
              <a:rPr lang="en-US" altLang="zh-CN">
                <a:sym typeface="+mn-ea"/>
              </a:rPr>
              <a:t>-</a:t>
            </a:r>
            <a:r>
              <a:rPr lang="zh-CN" altLang="en-US">
                <a:sym typeface="+mn-ea"/>
              </a:rPr>
              <a:t>大数据（增值业务）</a:t>
            </a:r>
            <a:endParaRPr lang="zh-CN" altLang="en-US">
              <a:sym typeface="+mn-ea"/>
            </a:endParaRPr>
          </a:p>
        </p:txBody>
      </p:sp>
      <p:sp>
        <p:nvSpPr>
          <p:cNvPr id="4" name="文本框 3"/>
          <p:cNvSpPr txBox="1"/>
          <p:nvPr/>
        </p:nvSpPr>
        <p:spPr>
          <a:xfrm>
            <a:off x="5796280" y="1546225"/>
            <a:ext cx="2914650" cy="1814830"/>
          </a:xfrm>
          <a:prstGeom prst="rect">
            <a:avLst/>
          </a:prstGeom>
          <a:noFill/>
        </p:spPr>
        <p:txBody>
          <a:bodyPr wrap="square" rtlCol="0">
            <a:spAutoFit/>
          </a:bodyPr>
          <a:p>
            <a:r>
              <a:rPr lang="en-US" altLang="zh-CN">
                <a:solidFill>
                  <a:srgbClr val="FF0000"/>
                </a:solidFill>
              </a:rPr>
              <a:t>1.</a:t>
            </a:r>
            <a:r>
              <a:rPr lang="zh-CN" altLang="en-US">
                <a:solidFill>
                  <a:srgbClr val="FF0000"/>
                </a:solidFill>
                <a:ea typeface="宋体" panose="02010600030101010101" pitchFamily="2" charset="-122"/>
              </a:rPr>
              <a:t>此业务为增值业务</a:t>
            </a:r>
            <a:r>
              <a:rPr lang="en-US" altLang="zh-CN">
                <a:solidFill>
                  <a:srgbClr val="FF0000"/>
                </a:solidFill>
                <a:ea typeface="宋体" panose="02010600030101010101" pitchFamily="2" charset="-122"/>
              </a:rPr>
              <a:t>”</a:t>
            </a:r>
            <a:r>
              <a:rPr lang="zh-CN" altLang="en-US">
                <a:solidFill>
                  <a:srgbClr val="FF0000"/>
                </a:solidFill>
                <a:ea typeface="宋体" panose="02010600030101010101" pitchFamily="2" charset="-122"/>
              </a:rPr>
              <a:t>实时监控数据</a:t>
            </a:r>
            <a:r>
              <a:rPr lang="en-US" altLang="zh-CN">
                <a:solidFill>
                  <a:srgbClr val="FF0000"/>
                </a:solidFill>
                <a:ea typeface="宋体" panose="02010600030101010101" pitchFamily="2" charset="-122"/>
              </a:rPr>
              <a:t>“</a:t>
            </a:r>
            <a:r>
              <a:rPr lang="zh-CN" altLang="en-US">
                <a:solidFill>
                  <a:srgbClr val="FF0000"/>
                </a:solidFill>
                <a:ea typeface="宋体" panose="02010600030101010101" pitchFamily="2" charset="-122"/>
              </a:rPr>
              <a:t>在小程序端的显示（网页端为监控大屏）；</a:t>
            </a:r>
            <a:endParaRPr lang="zh-CN" altLang="en-US">
              <a:solidFill>
                <a:srgbClr val="FF0000"/>
              </a:solidFill>
              <a:ea typeface="宋体" panose="02010600030101010101" pitchFamily="2" charset="-122"/>
            </a:endParaRPr>
          </a:p>
          <a:p>
            <a:r>
              <a:rPr lang="en-US" altLang="zh-CN">
                <a:solidFill>
                  <a:srgbClr val="FF0000"/>
                </a:solidFill>
                <a:ea typeface="宋体" panose="02010600030101010101" pitchFamily="2" charset="-122"/>
              </a:rPr>
              <a:t>2.</a:t>
            </a:r>
            <a:r>
              <a:rPr lang="zh-CN" altLang="en-US">
                <a:solidFill>
                  <a:srgbClr val="FF0000"/>
                </a:solidFill>
                <a:ea typeface="宋体" panose="02010600030101010101" pitchFamily="2" charset="-122"/>
              </a:rPr>
              <a:t>可在移动端随时查看实时数据和相关统计数据；</a:t>
            </a:r>
            <a:endParaRPr lang="zh-CN" altLang="en-US">
              <a:solidFill>
                <a:srgbClr val="FF0000"/>
              </a:solidFill>
              <a:ea typeface="宋体" panose="02010600030101010101" pitchFamily="2" charset="-122"/>
            </a:endParaRPr>
          </a:p>
          <a:p>
            <a:r>
              <a:rPr lang="en-US" altLang="zh-CN">
                <a:solidFill>
                  <a:srgbClr val="FF0000"/>
                </a:solidFill>
                <a:ea typeface="宋体" panose="02010600030101010101" pitchFamily="2" charset="-122"/>
              </a:rPr>
              <a:t>3.</a:t>
            </a:r>
            <a:r>
              <a:rPr lang="zh-CN" altLang="en-US">
                <a:solidFill>
                  <a:srgbClr val="FF0000"/>
                </a:solidFill>
                <a:ea typeface="宋体" panose="02010600030101010101" pitchFamily="2" charset="-122"/>
              </a:rPr>
              <a:t>如需开通可咨询本校校友邦服务支持人员。</a:t>
            </a:r>
            <a:endParaRPr lang="zh-CN" altLang="en-US">
              <a:solidFill>
                <a:srgbClr val="FF0000"/>
              </a:solidFill>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755650" y="466090"/>
            <a:ext cx="1987550" cy="4465320"/>
          </a:xfrm>
          <a:prstGeom prst="rect">
            <a:avLst/>
          </a:prstGeom>
        </p:spPr>
      </p:pic>
      <p:pic>
        <p:nvPicPr>
          <p:cNvPr id="5" name="图片 4"/>
          <p:cNvPicPr>
            <a:picLocks noChangeAspect="1"/>
          </p:cNvPicPr>
          <p:nvPr/>
        </p:nvPicPr>
        <p:blipFill>
          <a:blip r:embed="rId2"/>
          <a:stretch>
            <a:fillRect/>
          </a:stretch>
        </p:blipFill>
        <p:spPr>
          <a:xfrm>
            <a:off x="3541395" y="466090"/>
            <a:ext cx="1953260" cy="4465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3 </a:t>
            </a:r>
            <a:r>
              <a:rPr lang="zh-CN">
                <a:sym typeface="+mn-ea"/>
              </a:rPr>
              <a:t>小程序</a:t>
            </a:r>
            <a:r>
              <a:rPr lang="en-US" altLang="zh-CN">
                <a:sym typeface="+mn-ea"/>
              </a:rPr>
              <a:t>-</a:t>
            </a:r>
            <a:r>
              <a:rPr lang="zh-CN" altLang="en-US">
                <a:sym typeface="+mn-ea"/>
              </a:rPr>
              <a:t>消息</a:t>
            </a:r>
            <a:r>
              <a:rPr lang="en-US" altLang="zh-CN">
                <a:sym typeface="+mn-ea"/>
              </a:rPr>
              <a:t>-</a:t>
            </a:r>
            <a:r>
              <a:rPr lang="zh-CN" altLang="en-US">
                <a:sym typeface="+mn-ea"/>
              </a:rPr>
              <a:t>通讯录、实习、系统、互动消息</a:t>
            </a:r>
            <a:endParaRPr lang="zh-CN" altLang="en-US">
              <a:sym typeface="+mn-ea"/>
            </a:endParaRPr>
          </a:p>
        </p:txBody>
      </p:sp>
      <p:sp>
        <p:nvSpPr>
          <p:cNvPr id="4" name="文本框 3"/>
          <p:cNvSpPr txBox="1"/>
          <p:nvPr/>
        </p:nvSpPr>
        <p:spPr>
          <a:xfrm>
            <a:off x="6880225" y="751205"/>
            <a:ext cx="2133600" cy="3291840"/>
          </a:xfrm>
          <a:prstGeom prst="rect">
            <a:avLst/>
          </a:prstGeom>
          <a:noFill/>
        </p:spPr>
        <p:txBody>
          <a:bodyPr wrap="square" rtlCol="0">
            <a:spAutoFit/>
          </a:bodyPr>
          <a:p>
            <a:r>
              <a:rPr lang="zh-CN" altLang="en-US"/>
              <a:t>点击“消息”→点击“实习消息”</a:t>
            </a:r>
            <a:r>
              <a:rPr lang="en-US" altLang="zh-CN"/>
              <a:t>/“</a:t>
            </a:r>
            <a:r>
              <a:rPr lang="zh-CN" altLang="en-US">
                <a:ea typeface="宋体" panose="02010600030101010101" pitchFamily="2" charset="-122"/>
              </a:rPr>
              <a:t>系统消息</a:t>
            </a:r>
            <a:r>
              <a:rPr lang="en-US" altLang="zh-CN">
                <a:ea typeface="宋体" panose="02010600030101010101" pitchFamily="2" charset="-122"/>
              </a:rPr>
              <a:t>”/“</a:t>
            </a:r>
            <a:r>
              <a:rPr lang="zh-CN" altLang="en-US">
                <a:ea typeface="宋体" panose="02010600030101010101" pitchFamily="2" charset="-122"/>
              </a:rPr>
              <a:t>互动消息</a:t>
            </a:r>
            <a:r>
              <a:rPr lang="en-US" altLang="zh-CN">
                <a:ea typeface="宋体" panose="02010600030101010101" pitchFamily="2" charset="-122"/>
              </a:rPr>
              <a:t>”</a:t>
            </a:r>
            <a:r>
              <a:rPr lang="zh-CN" altLang="en-US">
                <a:ea typeface="宋体" panose="02010600030101010101" pitchFamily="2" charset="-122"/>
              </a:rPr>
              <a:t>或</a:t>
            </a:r>
            <a:r>
              <a:rPr lang="en-US" altLang="zh-CN">
                <a:ea typeface="宋体" panose="02010600030101010101" pitchFamily="2" charset="-122"/>
              </a:rPr>
              <a:t>“</a:t>
            </a:r>
            <a:r>
              <a:rPr lang="zh-CN" altLang="en-US">
                <a:ea typeface="宋体" panose="02010600030101010101" pitchFamily="2" charset="-122"/>
              </a:rPr>
              <a:t>我的通讯录</a:t>
            </a:r>
            <a:r>
              <a:rPr lang="en-US" altLang="zh-CN">
                <a:ea typeface="宋体" panose="02010600030101010101" pitchFamily="2" charset="-122"/>
              </a:rPr>
              <a:t>”</a:t>
            </a:r>
            <a:r>
              <a:rPr lang="zh-CN" altLang="en-US">
                <a:ea typeface="宋体" panose="02010600030101010101" pitchFamily="2" charset="-122"/>
              </a:rPr>
              <a:t>右侧下拉箭头，可分别查看不同类型的信息。例如可在通讯录</a:t>
            </a:r>
            <a:r>
              <a:rPr lang="en-US" altLang="zh-CN">
                <a:ea typeface="宋体" panose="02010600030101010101" pitchFamily="2" charset="-122"/>
              </a:rPr>
              <a:t>→</a:t>
            </a:r>
            <a:r>
              <a:rPr lang="zh-CN" altLang="en-US">
                <a:ea typeface="宋体" panose="02010600030101010101" pitchFamily="2" charset="-122"/>
              </a:rPr>
              <a:t>我的学生里和学生发送信息。</a:t>
            </a:r>
            <a:endParaRPr lang="zh-CN" altLang="en-US"/>
          </a:p>
          <a:p>
            <a:endParaRPr lang="zh-CN" altLang="en-US">
              <a:solidFill>
                <a:srgbClr val="FF0000"/>
              </a:solidFill>
            </a:endParaRPr>
          </a:p>
          <a:p>
            <a:r>
              <a:rPr lang="zh-CN" altLang="en-US">
                <a:solidFill>
                  <a:srgbClr val="FF0000"/>
                </a:solidFill>
              </a:rPr>
              <a:t>说明：我的群组是根据教师参与的实习计划自动生成，无法自行创建。</a:t>
            </a:r>
            <a:endParaRPr lang="zh-CN" altLang="en-US">
              <a:solidFill>
                <a:srgbClr val="FF0000"/>
              </a:solidFill>
            </a:endParaRPr>
          </a:p>
        </p:txBody>
      </p:sp>
      <p:pic>
        <p:nvPicPr>
          <p:cNvPr id="7" name="图片 6"/>
          <p:cNvPicPr>
            <a:picLocks noChangeAspect="1"/>
          </p:cNvPicPr>
          <p:nvPr/>
        </p:nvPicPr>
        <p:blipFill>
          <a:blip r:embed="rId1"/>
          <a:stretch>
            <a:fillRect/>
          </a:stretch>
        </p:blipFill>
        <p:spPr>
          <a:xfrm>
            <a:off x="4614545" y="721995"/>
            <a:ext cx="2034540" cy="1740535"/>
          </a:xfrm>
          <a:prstGeom prst="rect">
            <a:avLst/>
          </a:prstGeom>
        </p:spPr>
      </p:pic>
      <p:pic>
        <p:nvPicPr>
          <p:cNvPr id="8" name="图片 7"/>
          <p:cNvPicPr>
            <a:picLocks noChangeAspect="1"/>
          </p:cNvPicPr>
          <p:nvPr/>
        </p:nvPicPr>
        <p:blipFill>
          <a:blip r:embed="rId2"/>
          <a:stretch>
            <a:fillRect/>
          </a:stretch>
        </p:blipFill>
        <p:spPr>
          <a:xfrm>
            <a:off x="4620895" y="2555875"/>
            <a:ext cx="2028190" cy="2166620"/>
          </a:xfrm>
          <a:prstGeom prst="rect">
            <a:avLst/>
          </a:prstGeom>
        </p:spPr>
      </p:pic>
      <p:pic>
        <p:nvPicPr>
          <p:cNvPr id="9" name="图片 8"/>
          <p:cNvPicPr>
            <a:picLocks noChangeAspect="1"/>
          </p:cNvPicPr>
          <p:nvPr/>
        </p:nvPicPr>
        <p:blipFill>
          <a:blip r:embed="rId3"/>
          <a:stretch>
            <a:fillRect/>
          </a:stretch>
        </p:blipFill>
        <p:spPr>
          <a:xfrm>
            <a:off x="145415" y="721995"/>
            <a:ext cx="2012950" cy="4001135"/>
          </a:xfrm>
          <a:prstGeom prst="rect">
            <a:avLst/>
          </a:prstGeom>
        </p:spPr>
      </p:pic>
      <p:pic>
        <p:nvPicPr>
          <p:cNvPr id="10" name="图片 9"/>
          <p:cNvPicPr>
            <a:picLocks noChangeAspect="1"/>
          </p:cNvPicPr>
          <p:nvPr/>
        </p:nvPicPr>
        <p:blipFill>
          <a:blip r:embed="rId4"/>
          <a:stretch>
            <a:fillRect/>
          </a:stretch>
        </p:blipFill>
        <p:spPr>
          <a:xfrm>
            <a:off x="2158365" y="721995"/>
            <a:ext cx="2294890" cy="4000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3 </a:t>
            </a:r>
            <a:r>
              <a:rPr lang="zh-CN">
                <a:sym typeface="+mn-ea"/>
              </a:rPr>
              <a:t>小程序</a:t>
            </a:r>
            <a:r>
              <a:rPr lang="en-US" altLang="zh-CN">
                <a:sym typeface="+mn-ea"/>
              </a:rPr>
              <a:t>-</a:t>
            </a:r>
            <a:r>
              <a:rPr lang="zh-CN" altLang="en-US">
                <a:sym typeface="+mn-ea"/>
              </a:rPr>
              <a:t>消息</a:t>
            </a:r>
            <a:r>
              <a:rPr lang="en-US" altLang="zh-CN">
                <a:sym typeface="+mn-ea"/>
              </a:rPr>
              <a:t>-</a:t>
            </a:r>
            <a:r>
              <a:rPr lang="zh-CN" altLang="en-US">
                <a:sym typeface="+mn-ea"/>
              </a:rPr>
              <a:t>公告</a:t>
            </a:r>
            <a:endParaRPr lang="zh-CN" altLang="en-US">
              <a:sym typeface="+mn-ea"/>
            </a:endParaRPr>
          </a:p>
        </p:txBody>
      </p:sp>
      <p:sp>
        <p:nvSpPr>
          <p:cNvPr id="4" name="文本框 3"/>
          <p:cNvSpPr txBox="1"/>
          <p:nvPr/>
        </p:nvSpPr>
        <p:spPr>
          <a:xfrm>
            <a:off x="6847205" y="758190"/>
            <a:ext cx="2133600" cy="2061210"/>
          </a:xfrm>
          <a:prstGeom prst="rect">
            <a:avLst/>
          </a:prstGeom>
          <a:noFill/>
        </p:spPr>
        <p:txBody>
          <a:bodyPr wrap="square" rtlCol="0">
            <a:spAutoFit/>
          </a:bodyPr>
          <a:p>
            <a:r>
              <a:rPr lang="zh-CN" altLang="en-US"/>
              <a:t>点击“消息”→点击“学校公告”</a:t>
            </a:r>
            <a:r>
              <a:rPr lang="en-US" altLang="zh-CN"/>
              <a:t>→</a:t>
            </a:r>
            <a:r>
              <a:rPr lang="zh-CN" altLang="en-US">
                <a:ea typeface="宋体" panose="02010600030101010101" pitchFamily="2" charset="-122"/>
              </a:rPr>
              <a:t>点击</a:t>
            </a:r>
            <a:r>
              <a:rPr lang="en-US" altLang="zh-CN">
                <a:ea typeface="宋体" panose="02010600030101010101" pitchFamily="2" charset="-122"/>
              </a:rPr>
              <a:t>“</a:t>
            </a:r>
            <a:r>
              <a:rPr lang="zh-CN" altLang="en-US">
                <a:ea typeface="宋体" panose="02010600030101010101" pitchFamily="2" charset="-122"/>
              </a:rPr>
              <a:t>发布公告</a:t>
            </a:r>
            <a:r>
              <a:rPr lang="en-US" altLang="zh-CN">
                <a:ea typeface="宋体" panose="02010600030101010101" pitchFamily="2" charset="-122"/>
              </a:rPr>
              <a:t>”→“</a:t>
            </a:r>
            <a:r>
              <a:rPr lang="zh-CN" altLang="en-US">
                <a:ea typeface="宋体" panose="02010600030101010101" pitchFamily="2" charset="-122"/>
              </a:rPr>
              <a:t>发布</a:t>
            </a:r>
            <a:r>
              <a:rPr lang="en-US" altLang="zh-CN">
                <a:ea typeface="宋体" panose="02010600030101010101" pitchFamily="2" charset="-122"/>
              </a:rPr>
              <a:t>”</a:t>
            </a:r>
            <a:endParaRPr lang="en-US" altLang="zh-CN">
              <a:ea typeface="宋体" panose="02010600030101010101" pitchFamily="2" charset="-122"/>
            </a:endParaRPr>
          </a:p>
          <a:p>
            <a:endParaRPr lang="zh-CN" altLang="en-US"/>
          </a:p>
          <a:p>
            <a:endParaRPr lang="zh-CN" altLang="en-US">
              <a:solidFill>
                <a:srgbClr val="FF0000"/>
              </a:solidFill>
            </a:endParaRPr>
          </a:p>
          <a:p>
            <a:r>
              <a:rPr lang="zh-CN" altLang="en-US">
                <a:solidFill>
                  <a:srgbClr val="FF0000"/>
                </a:solidFill>
              </a:rPr>
              <a:t>说明：公告可以插入图片，如需上传附件，需要在网页端发布。</a:t>
            </a:r>
            <a:endParaRPr lang="zh-CN" altLang="en-US">
              <a:solidFill>
                <a:srgbClr val="FF0000"/>
              </a:solidFill>
            </a:endParaRPr>
          </a:p>
        </p:txBody>
      </p:sp>
      <p:pic>
        <p:nvPicPr>
          <p:cNvPr id="3" name="图片 2"/>
          <p:cNvPicPr>
            <a:picLocks noChangeAspect="1"/>
          </p:cNvPicPr>
          <p:nvPr/>
        </p:nvPicPr>
        <p:blipFill>
          <a:blip r:embed="rId1"/>
          <a:stretch>
            <a:fillRect/>
          </a:stretch>
        </p:blipFill>
        <p:spPr>
          <a:xfrm>
            <a:off x="2345055" y="684530"/>
            <a:ext cx="2093595" cy="4104640"/>
          </a:xfrm>
          <a:prstGeom prst="rect">
            <a:avLst/>
          </a:prstGeom>
        </p:spPr>
      </p:pic>
      <p:pic>
        <p:nvPicPr>
          <p:cNvPr id="5" name="图片 4"/>
          <p:cNvPicPr>
            <a:picLocks noChangeAspect="1"/>
          </p:cNvPicPr>
          <p:nvPr/>
        </p:nvPicPr>
        <p:blipFill>
          <a:blip r:embed="rId2"/>
          <a:stretch>
            <a:fillRect/>
          </a:stretch>
        </p:blipFill>
        <p:spPr>
          <a:xfrm>
            <a:off x="4602480" y="684530"/>
            <a:ext cx="2081530" cy="4104640"/>
          </a:xfrm>
          <a:prstGeom prst="rect">
            <a:avLst/>
          </a:prstGeom>
        </p:spPr>
      </p:pic>
      <p:pic>
        <p:nvPicPr>
          <p:cNvPr id="6" name="图片 5"/>
          <p:cNvPicPr>
            <a:picLocks noChangeAspect="1"/>
          </p:cNvPicPr>
          <p:nvPr/>
        </p:nvPicPr>
        <p:blipFill>
          <a:blip r:embed="rId3"/>
          <a:stretch>
            <a:fillRect/>
          </a:stretch>
        </p:blipFill>
        <p:spPr>
          <a:xfrm>
            <a:off x="259080" y="684530"/>
            <a:ext cx="1889760" cy="41230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4 </a:t>
            </a:r>
            <a:r>
              <a:rPr lang="zh-CN">
                <a:sym typeface="+mn-ea"/>
              </a:rPr>
              <a:t>小程序</a:t>
            </a:r>
            <a:r>
              <a:rPr lang="en-US" altLang="zh-CN">
                <a:sym typeface="+mn-ea"/>
              </a:rPr>
              <a:t>-</a:t>
            </a:r>
            <a:r>
              <a:rPr lang="zh-CN" altLang="en-US">
                <a:sym typeface="+mn-ea"/>
              </a:rPr>
              <a:t>我的</a:t>
            </a:r>
            <a:r>
              <a:rPr lang="en-US" altLang="zh-CN">
                <a:sym typeface="+mn-ea"/>
              </a:rPr>
              <a:t>-</a:t>
            </a:r>
            <a:r>
              <a:rPr lang="zh-CN" altLang="en-US">
                <a:sym typeface="+mn-ea"/>
              </a:rPr>
              <a:t>校友建设</a:t>
            </a:r>
            <a:endParaRPr lang="zh-CN" altLang="en-US">
              <a:sym typeface="+mn-ea"/>
            </a:endParaRPr>
          </a:p>
        </p:txBody>
      </p:sp>
      <p:sp>
        <p:nvSpPr>
          <p:cNvPr id="4" name="文本框 3"/>
          <p:cNvSpPr txBox="1"/>
          <p:nvPr/>
        </p:nvSpPr>
        <p:spPr>
          <a:xfrm>
            <a:off x="6880860" y="709930"/>
            <a:ext cx="2133600" cy="1568450"/>
          </a:xfrm>
          <a:prstGeom prst="rect">
            <a:avLst/>
          </a:prstGeom>
          <a:noFill/>
        </p:spPr>
        <p:txBody>
          <a:bodyPr wrap="square" rtlCol="0">
            <a:spAutoFit/>
          </a:bodyPr>
          <a:p>
            <a:r>
              <a:rPr lang="zh-CN" altLang="en-US"/>
              <a:t>点击“我的”→点击“校友圈”</a:t>
            </a:r>
            <a:r>
              <a:rPr lang="en-US" altLang="zh-CN"/>
              <a:t>/</a:t>
            </a:r>
            <a:r>
              <a:rPr lang="zh-CN" altLang="en-US">
                <a:ea typeface="宋体" panose="02010600030101010101" pitchFamily="2" charset="-122"/>
              </a:rPr>
              <a:t>人脉</a:t>
            </a:r>
            <a:r>
              <a:rPr lang="en-US" altLang="zh-CN">
                <a:ea typeface="宋体" panose="02010600030101010101" pitchFamily="2" charset="-122"/>
              </a:rPr>
              <a:t>/</a:t>
            </a:r>
            <a:r>
              <a:rPr lang="zh-CN" altLang="en-US">
                <a:ea typeface="宋体" panose="02010600030101010101" pitchFamily="2" charset="-122"/>
              </a:rPr>
              <a:t>邀请校友，可分别查看校友圈、校友会和邀请校友</a:t>
            </a:r>
            <a:endParaRPr lang="zh-CN" altLang="en-US"/>
          </a:p>
          <a:p>
            <a:endParaRPr lang="zh-CN" altLang="en-US">
              <a:solidFill>
                <a:srgbClr val="FF0000"/>
              </a:solidFill>
            </a:endParaRPr>
          </a:p>
          <a:p>
            <a:endParaRPr lang="zh-CN" altLang="en-US">
              <a:solidFill>
                <a:srgbClr val="FF0000"/>
              </a:solidFill>
            </a:endParaRPr>
          </a:p>
        </p:txBody>
      </p:sp>
      <p:pic>
        <p:nvPicPr>
          <p:cNvPr id="7" name="图片 6"/>
          <p:cNvPicPr>
            <a:picLocks noChangeAspect="1"/>
          </p:cNvPicPr>
          <p:nvPr/>
        </p:nvPicPr>
        <p:blipFill>
          <a:blip r:embed="rId1"/>
          <a:stretch>
            <a:fillRect/>
          </a:stretch>
        </p:blipFill>
        <p:spPr>
          <a:xfrm>
            <a:off x="146050" y="654050"/>
            <a:ext cx="1888490" cy="4053840"/>
          </a:xfrm>
          <a:prstGeom prst="rect">
            <a:avLst/>
          </a:prstGeom>
        </p:spPr>
      </p:pic>
      <p:pic>
        <p:nvPicPr>
          <p:cNvPr id="8" name="图片 7"/>
          <p:cNvPicPr>
            <a:picLocks noChangeAspect="1"/>
          </p:cNvPicPr>
          <p:nvPr/>
        </p:nvPicPr>
        <p:blipFill>
          <a:blip r:embed="rId2"/>
          <a:stretch>
            <a:fillRect/>
          </a:stretch>
        </p:blipFill>
        <p:spPr>
          <a:xfrm>
            <a:off x="2397125" y="654050"/>
            <a:ext cx="1963420" cy="4053840"/>
          </a:xfrm>
          <a:prstGeom prst="rect">
            <a:avLst/>
          </a:prstGeom>
        </p:spPr>
      </p:pic>
      <p:pic>
        <p:nvPicPr>
          <p:cNvPr id="9" name="图片 8"/>
          <p:cNvPicPr>
            <a:picLocks noChangeAspect="1"/>
          </p:cNvPicPr>
          <p:nvPr/>
        </p:nvPicPr>
        <p:blipFill>
          <a:blip r:embed="rId3"/>
          <a:stretch>
            <a:fillRect/>
          </a:stretch>
        </p:blipFill>
        <p:spPr>
          <a:xfrm>
            <a:off x="4723130" y="654050"/>
            <a:ext cx="1873885" cy="4054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4 </a:t>
            </a:r>
            <a:r>
              <a:rPr lang="zh-CN">
                <a:sym typeface="+mn-ea"/>
              </a:rPr>
              <a:t>小程序</a:t>
            </a:r>
            <a:r>
              <a:rPr lang="en-US" altLang="zh-CN">
                <a:sym typeface="+mn-ea"/>
              </a:rPr>
              <a:t>-</a:t>
            </a:r>
            <a:r>
              <a:rPr lang="zh-CN" altLang="en-US">
                <a:sym typeface="+mn-ea"/>
              </a:rPr>
              <a:t>我的</a:t>
            </a:r>
            <a:r>
              <a:rPr lang="en-US" altLang="zh-CN">
                <a:sym typeface="+mn-ea"/>
              </a:rPr>
              <a:t>-</a:t>
            </a:r>
            <a:r>
              <a:rPr lang="zh-CN" altLang="en-US">
                <a:sym typeface="+mn-ea"/>
              </a:rPr>
              <a:t>互动</a:t>
            </a:r>
            <a:endParaRPr lang="zh-CN" altLang="en-US">
              <a:sym typeface="+mn-ea"/>
            </a:endParaRPr>
          </a:p>
        </p:txBody>
      </p:sp>
      <p:sp>
        <p:nvSpPr>
          <p:cNvPr id="4" name="文本框 3"/>
          <p:cNvSpPr txBox="1"/>
          <p:nvPr/>
        </p:nvSpPr>
        <p:spPr>
          <a:xfrm>
            <a:off x="6880225" y="662305"/>
            <a:ext cx="2133600" cy="1814830"/>
          </a:xfrm>
          <a:prstGeom prst="rect">
            <a:avLst/>
          </a:prstGeom>
          <a:noFill/>
        </p:spPr>
        <p:txBody>
          <a:bodyPr wrap="square" rtlCol="0">
            <a:spAutoFit/>
          </a:bodyPr>
          <a:p>
            <a:r>
              <a:rPr lang="zh-CN" altLang="en-US"/>
              <a:t>点击“我的”→点击热门推荐</a:t>
            </a:r>
            <a:r>
              <a:rPr lang="en-US" altLang="zh-CN"/>
              <a:t>/</a:t>
            </a:r>
            <a:r>
              <a:rPr lang="zh-CN" altLang="en-US">
                <a:ea typeface="宋体" panose="02010600030101010101" pitchFamily="2" charset="-122"/>
              </a:rPr>
              <a:t>发布提问</a:t>
            </a:r>
            <a:r>
              <a:rPr lang="en-US" altLang="zh-CN">
                <a:ea typeface="宋体" panose="02010600030101010101" pitchFamily="2" charset="-122"/>
              </a:rPr>
              <a:t>/</a:t>
            </a:r>
            <a:r>
              <a:rPr lang="zh-CN" altLang="en-US">
                <a:ea typeface="宋体" panose="02010600030101010101" pitchFamily="2" charset="-122"/>
              </a:rPr>
              <a:t>发布动态</a:t>
            </a:r>
            <a:r>
              <a:rPr lang="zh-CN" altLang="en-US">
                <a:ea typeface="宋体" panose="02010600030101010101" pitchFamily="2" charset="-122"/>
              </a:rPr>
              <a:t>，可分别查看热门话题和动态，以及自行发布提问或动态</a:t>
            </a:r>
            <a:endParaRPr lang="zh-CN" altLang="en-US">
              <a:solidFill>
                <a:srgbClr val="FF0000"/>
              </a:solidFill>
            </a:endParaRPr>
          </a:p>
          <a:p>
            <a:endParaRPr lang="zh-CN" altLang="en-US">
              <a:solidFill>
                <a:srgbClr val="FF0000"/>
              </a:solidFill>
            </a:endParaRPr>
          </a:p>
        </p:txBody>
      </p:sp>
      <p:pic>
        <p:nvPicPr>
          <p:cNvPr id="3" name="图片 2"/>
          <p:cNvPicPr>
            <a:picLocks noChangeAspect="1"/>
          </p:cNvPicPr>
          <p:nvPr/>
        </p:nvPicPr>
        <p:blipFill>
          <a:blip r:embed="rId1"/>
          <a:stretch>
            <a:fillRect/>
          </a:stretch>
        </p:blipFill>
        <p:spPr>
          <a:xfrm>
            <a:off x="145415" y="662305"/>
            <a:ext cx="1850390" cy="4020185"/>
          </a:xfrm>
          <a:prstGeom prst="rect">
            <a:avLst/>
          </a:prstGeom>
        </p:spPr>
      </p:pic>
      <p:pic>
        <p:nvPicPr>
          <p:cNvPr id="5" name="图片 4"/>
          <p:cNvPicPr>
            <a:picLocks noChangeAspect="1"/>
          </p:cNvPicPr>
          <p:nvPr/>
        </p:nvPicPr>
        <p:blipFill>
          <a:blip r:embed="rId2"/>
          <a:stretch>
            <a:fillRect/>
          </a:stretch>
        </p:blipFill>
        <p:spPr>
          <a:xfrm>
            <a:off x="2087245" y="662305"/>
            <a:ext cx="1842135" cy="4019550"/>
          </a:xfrm>
          <a:prstGeom prst="rect">
            <a:avLst/>
          </a:prstGeom>
        </p:spPr>
      </p:pic>
      <p:pic>
        <p:nvPicPr>
          <p:cNvPr id="6" name="图片 5"/>
          <p:cNvPicPr>
            <a:picLocks noChangeAspect="1"/>
          </p:cNvPicPr>
          <p:nvPr/>
        </p:nvPicPr>
        <p:blipFill>
          <a:blip r:embed="rId3"/>
          <a:stretch>
            <a:fillRect/>
          </a:stretch>
        </p:blipFill>
        <p:spPr>
          <a:xfrm>
            <a:off x="4053840" y="662305"/>
            <a:ext cx="2762885" cy="1860550"/>
          </a:xfrm>
          <a:prstGeom prst="rect">
            <a:avLst/>
          </a:prstGeom>
        </p:spPr>
      </p:pic>
      <p:pic>
        <p:nvPicPr>
          <p:cNvPr id="7" name="图片 6"/>
          <p:cNvPicPr>
            <a:picLocks noChangeAspect="1"/>
          </p:cNvPicPr>
          <p:nvPr/>
        </p:nvPicPr>
        <p:blipFill>
          <a:blip r:embed="rId4"/>
          <a:stretch>
            <a:fillRect/>
          </a:stretch>
        </p:blipFill>
        <p:spPr>
          <a:xfrm>
            <a:off x="4053205" y="2590165"/>
            <a:ext cx="2763520" cy="20916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4 </a:t>
            </a:r>
            <a:r>
              <a:rPr lang="zh-CN">
                <a:sym typeface="+mn-ea"/>
              </a:rPr>
              <a:t>小程序</a:t>
            </a:r>
            <a:r>
              <a:rPr lang="en-US" altLang="zh-CN">
                <a:sym typeface="+mn-ea"/>
              </a:rPr>
              <a:t>-</a:t>
            </a:r>
            <a:r>
              <a:rPr lang="zh-CN" altLang="en-US">
                <a:sym typeface="+mn-ea"/>
              </a:rPr>
              <a:t>我的</a:t>
            </a:r>
            <a:r>
              <a:rPr lang="en-US" altLang="zh-CN">
                <a:sym typeface="+mn-ea"/>
              </a:rPr>
              <a:t>-</a:t>
            </a:r>
            <a:r>
              <a:rPr lang="zh-CN" altLang="en-US">
                <a:sym typeface="+mn-ea"/>
              </a:rPr>
              <a:t>客服与反馈</a:t>
            </a:r>
            <a:endParaRPr lang="zh-CN" altLang="en-US">
              <a:sym typeface="+mn-ea"/>
            </a:endParaRPr>
          </a:p>
        </p:txBody>
      </p:sp>
      <p:sp>
        <p:nvSpPr>
          <p:cNvPr id="4" name="文本框 3"/>
          <p:cNvSpPr txBox="1"/>
          <p:nvPr/>
        </p:nvSpPr>
        <p:spPr>
          <a:xfrm>
            <a:off x="6409690" y="778510"/>
            <a:ext cx="2133600" cy="3291840"/>
          </a:xfrm>
          <a:prstGeom prst="rect">
            <a:avLst/>
          </a:prstGeom>
          <a:noFill/>
        </p:spPr>
        <p:txBody>
          <a:bodyPr wrap="square" rtlCol="0">
            <a:spAutoFit/>
          </a:bodyPr>
          <a:p>
            <a:r>
              <a:rPr lang="zh-CN" altLang="en-US"/>
              <a:t>点击“我的”→点击</a:t>
            </a:r>
            <a:r>
              <a:rPr lang="en-US" altLang="zh-CN"/>
              <a:t>“</a:t>
            </a:r>
            <a:r>
              <a:rPr lang="zh-CN" altLang="en-US">
                <a:ea typeface="宋体" panose="02010600030101010101" pitchFamily="2" charset="-122"/>
              </a:rPr>
              <a:t>客服与反馈</a:t>
            </a:r>
            <a:r>
              <a:rPr lang="en-US" altLang="zh-CN">
                <a:ea typeface="宋体" panose="02010600030101010101" pitchFamily="2" charset="-122"/>
              </a:rPr>
              <a:t>”</a:t>
            </a:r>
            <a:r>
              <a:rPr lang="zh-CN" altLang="en-US">
                <a:ea typeface="宋体" panose="02010600030101010101" pitchFamily="2" charset="-122"/>
              </a:rPr>
              <a:t>，即可查看到第二幅图的页面。</a:t>
            </a:r>
            <a:endParaRPr lang="zh-CN" altLang="en-US">
              <a:ea typeface="宋体" panose="02010600030101010101" pitchFamily="2" charset="-122"/>
            </a:endParaRPr>
          </a:p>
          <a:p>
            <a:endParaRPr lang="zh-CN" altLang="en-US">
              <a:solidFill>
                <a:srgbClr val="FF0000"/>
              </a:solidFill>
              <a:ea typeface="宋体" panose="02010600030101010101" pitchFamily="2" charset="-122"/>
            </a:endParaRPr>
          </a:p>
          <a:p>
            <a:r>
              <a:rPr lang="zh-CN" altLang="en-US">
                <a:solidFill>
                  <a:srgbClr val="FF0000"/>
                </a:solidFill>
                <a:ea typeface="宋体" panose="02010600030101010101" pitchFamily="2" charset="-122"/>
              </a:rPr>
              <a:t>说明：教师日常常见的问题均可在问题分类中找到，如需联系人工客服，可以点上方在线客服或拨打服务热线。有任何意见或建议，可以通过人工客服反馈，也可以点意见反馈提交。</a:t>
            </a:r>
            <a:endParaRPr lang="zh-CN" altLang="en-US">
              <a:solidFill>
                <a:srgbClr val="FF0000"/>
              </a:solidFill>
              <a:ea typeface="宋体" panose="02010600030101010101" pitchFamily="2" charset="-122"/>
            </a:endParaRPr>
          </a:p>
        </p:txBody>
      </p:sp>
      <p:pic>
        <p:nvPicPr>
          <p:cNvPr id="7" name="图片 6"/>
          <p:cNvPicPr>
            <a:picLocks noChangeAspect="1"/>
          </p:cNvPicPr>
          <p:nvPr/>
        </p:nvPicPr>
        <p:blipFill>
          <a:blip r:embed="rId1"/>
          <a:stretch>
            <a:fillRect/>
          </a:stretch>
        </p:blipFill>
        <p:spPr>
          <a:xfrm>
            <a:off x="3522345" y="563245"/>
            <a:ext cx="2038985" cy="4373245"/>
          </a:xfrm>
          <a:prstGeom prst="rect">
            <a:avLst/>
          </a:prstGeom>
        </p:spPr>
      </p:pic>
      <p:pic>
        <p:nvPicPr>
          <p:cNvPr id="8" name="图片 7"/>
          <p:cNvPicPr>
            <a:picLocks noChangeAspect="1"/>
          </p:cNvPicPr>
          <p:nvPr/>
        </p:nvPicPr>
        <p:blipFill>
          <a:blip r:embed="rId2"/>
          <a:stretch>
            <a:fillRect/>
          </a:stretch>
        </p:blipFill>
        <p:spPr>
          <a:xfrm>
            <a:off x="649605" y="563245"/>
            <a:ext cx="2028190" cy="4373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sym typeface="+mn-ea"/>
              </a:rPr>
              <a:t>平台角色</a:t>
            </a:r>
            <a:r>
              <a:rPr lang="en-US" altLang="zh-CN">
                <a:sym typeface="+mn-ea"/>
              </a:rPr>
              <a:t>-</a:t>
            </a:r>
            <a:r>
              <a:rPr lang="zh-CN" altLang="en-US">
                <a:sym typeface="+mn-ea"/>
              </a:rPr>
              <a:t>按账号权限</a:t>
            </a:r>
            <a:endParaRPr lang="zh-CN" altLang="en-US"/>
          </a:p>
        </p:txBody>
      </p:sp>
      <p:pic>
        <p:nvPicPr>
          <p:cNvPr id="4" name="图片 3"/>
          <p:cNvPicPr>
            <a:picLocks noChangeAspect="1"/>
          </p:cNvPicPr>
          <p:nvPr/>
        </p:nvPicPr>
        <p:blipFill>
          <a:blip r:embed="rId1"/>
          <a:stretch>
            <a:fillRect/>
          </a:stretch>
        </p:blipFill>
        <p:spPr>
          <a:xfrm>
            <a:off x="1600200" y="720090"/>
            <a:ext cx="5943600" cy="37033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5 </a:t>
            </a:r>
            <a:r>
              <a:rPr lang="zh-CN">
                <a:sym typeface="+mn-ea"/>
              </a:rPr>
              <a:t>小程序</a:t>
            </a:r>
            <a:r>
              <a:rPr lang="en-US" altLang="zh-CN">
                <a:sym typeface="+mn-ea"/>
              </a:rPr>
              <a:t>-</a:t>
            </a:r>
            <a:r>
              <a:rPr lang="zh-CN">
                <a:sym typeface="+mn-ea"/>
              </a:rPr>
              <a:t>管理角色切换</a:t>
            </a:r>
            <a:endParaRPr lang="zh-CN">
              <a:sym typeface="+mn-ea"/>
            </a:endParaRPr>
          </a:p>
        </p:txBody>
      </p:sp>
      <p:sp>
        <p:nvSpPr>
          <p:cNvPr id="4" name="文本框 3"/>
          <p:cNvSpPr txBox="1"/>
          <p:nvPr/>
        </p:nvSpPr>
        <p:spPr>
          <a:xfrm>
            <a:off x="6807835" y="784860"/>
            <a:ext cx="2133600" cy="2799715"/>
          </a:xfrm>
          <a:prstGeom prst="rect">
            <a:avLst/>
          </a:prstGeom>
          <a:noFill/>
        </p:spPr>
        <p:txBody>
          <a:bodyPr wrap="square" rtlCol="0">
            <a:spAutoFit/>
          </a:bodyPr>
          <a:p>
            <a:r>
              <a:t>点击“工作台”→点击左上角使用角色，可以切换管理者或指导老师权限</a:t>
            </a:r>
          </a:p>
          <a:p>
            <a:endParaRPr lang="zh-CN" altLang="en-US">
              <a:solidFill>
                <a:srgbClr val="FF0000"/>
              </a:solidFill>
              <a:ea typeface="宋体" panose="02010600030101010101" pitchFamily="2" charset="-122"/>
            </a:endParaRPr>
          </a:p>
          <a:p>
            <a:r>
              <a:rPr lang="zh-CN" altLang="en-US">
                <a:solidFill>
                  <a:srgbClr val="FF0000"/>
                </a:solidFill>
                <a:ea typeface="宋体" panose="02010600030101010101" pitchFamily="2" charset="-122"/>
              </a:rPr>
              <a:t>说明：切换账号角色权限需要老师账号有多个角色权限。如需要管理员权限请联系更高一级的管理员老师，开通账号权限。</a:t>
            </a:r>
            <a:endParaRPr lang="zh-CN" altLang="en-US">
              <a:solidFill>
                <a:srgbClr val="FF0000"/>
              </a:solidFill>
              <a:ea typeface="宋体" panose="02010600030101010101" pitchFamily="2" charset="-122"/>
            </a:endParaRPr>
          </a:p>
        </p:txBody>
      </p:sp>
      <p:pic>
        <p:nvPicPr>
          <p:cNvPr id="3" name="图片 -2147482605"/>
          <p:cNvPicPr>
            <a:picLocks noChangeAspect="1"/>
          </p:cNvPicPr>
          <p:nvPr/>
        </p:nvPicPr>
        <p:blipFill>
          <a:blip r:embed="rId1"/>
          <a:stretch>
            <a:fillRect/>
          </a:stretch>
        </p:blipFill>
        <p:spPr>
          <a:xfrm>
            <a:off x="259080" y="784860"/>
            <a:ext cx="6505575" cy="320294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22"/>
          <p:cNvSpPr>
            <a:spLocks noChangeArrowheads="1"/>
          </p:cNvSpPr>
          <p:nvPr/>
        </p:nvSpPr>
        <p:spPr bwMode="auto">
          <a:xfrm>
            <a:off x="-10954" y="1255395"/>
            <a:ext cx="9154478" cy="2175034"/>
          </a:xfrm>
          <a:prstGeom prst="rect">
            <a:avLst/>
          </a:prstGeom>
          <a:solidFill>
            <a:schemeClr val="bg2"/>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6148" name="Shape 22"/>
          <p:cNvSpPr>
            <a:spLocks noChangeArrowheads="1"/>
          </p:cNvSpPr>
          <p:nvPr/>
        </p:nvSpPr>
        <p:spPr bwMode="auto">
          <a:xfrm>
            <a:off x="728186" y="952976"/>
            <a:ext cx="7687628" cy="2679383"/>
          </a:xfrm>
          <a:prstGeom prst="rect">
            <a:avLst/>
          </a:prstGeom>
          <a:solidFill>
            <a:srgbClr val="C51A24"/>
          </a:solidFill>
          <a:ln w="12700">
            <a:noFill/>
            <a:miter lim="400000"/>
          </a:ln>
        </p:spPr>
        <p:txBody>
          <a:bodyPr lIns="45718" rIns="45718" anchor="ctr"/>
          <a:lstStyle/>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pic>
        <p:nvPicPr>
          <p:cNvPr id="6151" name="未标题-2-01.png" descr="未标题-2-01.png"/>
          <p:cNvPicPr>
            <a:picLocks noChangeAspect="1"/>
          </p:cNvPicPr>
          <p:nvPr/>
        </p:nvPicPr>
        <p:blipFill>
          <a:blip r:embed="rId1"/>
          <a:srcRect l="11929" t="5841" r="17577" b="54250"/>
          <a:stretch>
            <a:fillRect/>
          </a:stretch>
        </p:blipFill>
        <p:spPr bwMode="auto">
          <a:xfrm>
            <a:off x="-14764" y="0"/>
            <a:ext cx="9158764" cy="5152073"/>
          </a:xfrm>
          <a:prstGeom prst="rect">
            <a:avLst/>
          </a:prstGeom>
          <a:noFill/>
          <a:ln w="12700">
            <a:noFill/>
            <a:miter lim="400000"/>
            <a:headEnd/>
            <a:tailEnd/>
          </a:ln>
        </p:spPr>
      </p:pic>
      <p:sp>
        <p:nvSpPr>
          <p:cNvPr id="2" name="Shape 26"/>
          <p:cNvSpPr/>
          <p:nvPr/>
        </p:nvSpPr>
        <p:spPr>
          <a:xfrm>
            <a:off x="3091339" y="1433036"/>
            <a:ext cx="2961323" cy="645160"/>
          </a:xfrm>
          <a:prstGeom prst="rect">
            <a:avLst/>
          </a:prstGeom>
          <a:ln w="12700">
            <a:miter lim="400000"/>
          </a:ln>
          <a:effectLst>
            <a:outerShdw blurRad="63500" rotWithShape="0">
              <a:srgbClr val="808080">
                <a:alpha val="31423"/>
              </a:srgbClr>
            </a:outerShdw>
          </a:effectLst>
        </p:spPr>
        <p:txBody>
          <a:bodyPr wrap="square" lIns="45718" rIns="45718">
            <a:spAutoFit/>
          </a:bodyPr>
          <a:p>
            <a:pPr lvl="0" algn="dist"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600" b="1" kern="0" dirty="0">
                <a:sym typeface="微软雅黑" panose="020B0503020204020204" pitchFamily="34" charset="-122"/>
              </a:rPr>
              <a:t>谢谢观看</a:t>
            </a:r>
            <a:endParaRPr lang="zh-CN" sz="3600" b="1" kern="0" dirty="0">
              <a:sym typeface="微软雅黑" panose="020B0503020204020204" pitchFamily="34" charset="-122"/>
            </a:endParaRPr>
          </a:p>
        </p:txBody>
      </p:sp>
      <p:sp>
        <p:nvSpPr>
          <p:cNvPr id="3" name="Shape 26"/>
          <p:cNvSpPr/>
          <p:nvPr/>
        </p:nvSpPr>
        <p:spPr>
          <a:xfrm>
            <a:off x="4078923" y="2421255"/>
            <a:ext cx="3814763" cy="1129665"/>
          </a:xfrm>
          <a:prstGeom prst="rect">
            <a:avLst/>
          </a:prstGeom>
          <a:ln w="12700">
            <a:miter lim="400000"/>
          </a:ln>
          <a:effectLst>
            <a:outerShdw blurRad="63500" rotWithShape="0">
              <a:srgbClr val="808080">
                <a:alpha val="31423"/>
              </a:srgbClr>
            </a:outerShdw>
          </a:effectLst>
        </p:spPr>
        <p:txBody>
          <a:bodyPr wrap="square" lIns="45718" rIns="45718">
            <a:spAutoFit/>
          </a:bodyPr>
          <a:p>
            <a:pPr algn="l" fontAlgn="auto"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350">
                <a:sym typeface="+mn-ea"/>
              </a:rPr>
              <a:t>客服电话：</a:t>
            </a:r>
            <a:r>
              <a:rPr lang="en-US" altLang="zh-CN" sz="1350">
                <a:sym typeface="+mn-ea"/>
              </a:rPr>
              <a:t>0579-82722068</a:t>
            </a:r>
            <a:endParaRPr lang="zh-CN" altLang="en-US" sz="1350"/>
          </a:p>
          <a:p>
            <a:pPr algn="l" fontAlgn="auto"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350">
                <a:sym typeface="+mn-ea"/>
              </a:rPr>
              <a:t>服务人员：李红芳</a:t>
            </a:r>
            <a:endParaRPr lang="zh-CN" altLang="en-US" sz="1350">
              <a:sym typeface="+mn-ea"/>
            </a:endParaRPr>
          </a:p>
          <a:p>
            <a:pPr algn="l" fontAlgn="auto"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1350">
                <a:sym typeface="+mn-ea"/>
              </a:rPr>
              <a:t>Q    Q</a:t>
            </a:r>
            <a:r>
              <a:rPr lang="zh-CN" altLang="en-US" sz="1350">
                <a:sym typeface="+mn-ea"/>
              </a:rPr>
              <a:t>：</a:t>
            </a:r>
            <a:r>
              <a:rPr lang="en-US" altLang="zh-CN" sz="1350">
                <a:sym typeface="+mn-ea"/>
              </a:rPr>
              <a:t>3001048075</a:t>
            </a:r>
            <a:endParaRPr lang="zh-CN" altLang="en-US" sz="1350"/>
          </a:p>
          <a:p>
            <a:pPr algn="l" fontAlgn="auto" hangingPunct="0">
              <a:spcBef>
                <a:spcPts val="0"/>
              </a:spcBef>
              <a:spcAft>
                <a:spcPts val="0"/>
              </a:spcAft>
              <a:buClrTx/>
              <a:buSzTx/>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350">
                <a:sym typeface="+mn-ea"/>
              </a:rPr>
              <a:t>手机号：</a:t>
            </a:r>
            <a:r>
              <a:rPr lang="en-US" altLang="zh-CN" sz="1350">
                <a:sym typeface="+mn-ea"/>
              </a:rPr>
              <a:t>15057813137</a:t>
            </a:r>
            <a:endParaRPr lang="zh-CN" altLang="en-US" sz="1350">
              <a:sym typeface="+mn-ea"/>
            </a:endParaRPr>
          </a:p>
          <a:p>
            <a:pPr algn="l" fontAlgn="auto" hangingPunct="0">
              <a:spcBef>
                <a:spcPts val="0"/>
              </a:spcBef>
              <a:spcAft>
                <a:spcPts val="0"/>
              </a:spcAft>
              <a:buClrTx/>
              <a:buSzTx/>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1350" baseline="0">
                <a:solidFill>
                  <a:srgbClr val="FFFFFF"/>
                </a:solidFill>
                <a:sym typeface="微软雅黑" panose="020B0503020204020204" pitchFamily="34" charset="-122"/>
              </a:rPr>
              <a:t>←</a:t>
            </a:r>
            <a:r>
              <a:rPr lang="zh-CN" altLang="en-US" sz="1350" baseline="0">
                <a:solidFill>
                  <a:srgbClr val="FFFFFF"/>
                </a:solidFill>
                <a:sym typeface="微软雅黑" panose="020B0503020204020204" pitchFamily="34" charset="-122"/>
              </a:rPr>
              <a:t>微信扫码加好友</a:t>
            </a:r>
            <a:endParaRPr lang="zh-CN" altLang="en-US" sz="1350" baseline="0">
              <a:solidFill>
                <a:srgbClr val="FFFFFF"/>
              </a:solidFill>
              <a:sym typeface="微软雅黑" panose="020B0503020204020204" pitchFamily="34" charset="-122"/>
            </a:endParaRPr>
          </a:p>
        </p:txBody>
      </p:sp>
      <p:cxnSp>
        <p:nvCxnSpPr>
          <p:cNvPr id="11" name="直接连接符 10"/>
          <p:cNvCxnSpPr/>
          <p:nvPr/>
        </p:nvCxnSpPr>
        <p:spPr>
          <a:xfrm>
            <a:off x="3172778" y="2167890"/>
            <a:ext cx="28670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4010978" y="3966210"/>
            <a:ext cx="1122521" cy="359569"/>
            <a:chOff x="8365" y="9148"/>
            <a:chExt cx="2357" cy="755"/>
          </a:xfrm>
        </p:grpSpPr>
        <p:sp>
          <p:nvSpPr>
            <p:cNvPr id="6" name="Shape 22"/>
            <p:cNvSpPr>
              <a:spLocks noChangeArrowheads="1"/>
            </p:cNvSpPr>
            <p:nvPr/>
          </p:nvSpPr>
          <p:spPr bwMode="auto">
            <a:xfrm>
              <a:off x="8365" y="9454"/>
              <a:ext cx="2357" cy="416"/>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7" name="Shape 26"/>
            <p:cNvSpPr/>
            <p:nvPr/>
          </p:nvSpPr>
          <p:spPr>
            <a:xfrm>
              <a:off x="8647" y="9518"/>
              <a:ext cx="1793" cy="385"/>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600" kern="0" baseline="0" dirty="0">
                  <a:solidFill>
                    <a:srgbClr val="C00000"/>
                  </a:solidFill>
                  <a:effectLst/>
                  <a:sym typeface="微软雅黑" panose="020B0503020204020204" pitchFamily="34" charset="-122"/>
                </a:rPr>
                <a:t>www.xybsyw.com</a:t>
              </a:r>
              <a:endParaRPr lang="en-US" altLang="zh-CN" sz="600" kern="0" baseline="0" dirty="0">
                <a:solidFill>
                  <a:srgbClr val="C00000"/>
                </a:solidFill>
                <a:effectLst/>
                <a:sym typeface="微软雅黑" panose="020B0503020204020204" pitchFamily="34" charset="-122"/>
              </a:endParaRPr>
            </a:p>
          </p:txBody>
        </p:sp>
        <p:pic>
          <p:nvPicPr>
            <p:cNvPr id="32" name="图片 31" descr="红色1"/>
            <p:cNvPicPr>
              <a:picLocks noChangeAspect="1"/>
            </p:cNvPicPr>
            <p:nvPr/>
          </p:nvPicPr>
          <p:blipFill>
            <a:blip r:embed="rId2"/>
            <a:stretch>
              <a:fillRect/>
            </a:stretch>
          </p:blipFill>
          <p:spPr>
            <a:xfrm>
              <a:off x="8876" y="9148"/>
              <a:ext cx="1335" cy="430"/>
            </a:xfrm>
            <a:prstGeom prst="rect">
              <a:avLst/>
            </a:prstGeom>
          </p:spPr>
        </p:pic>
      </p:grpSp>
      <p:pic>
        <p:nvPicPr>
          <p:cNvPr id="4" name="图片 3"/>
          <p:cNvPicPr>
            <a:picLocks noChangeAspect="1"/>
          </p:cNvPicPr>
          <p:nvPr/>
        </p:nvPicPr>
        <p:blipFill>
          <a:blip r:embed="rId3"/>
          <a:stretch>
            <a:fillRect/>
          </a:stretch>
        </p:blipFill>
        <p:spPr>
          <a:xfrm>
            <a:off x="3077210" y="2406650"/>
            <a:ext cx="934085" cy="936625"/>
          </a:xfrm>
          <a:prstGeom prst="rect">
            <a:avLst/>
          </a:prstGeom>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sym typeface="+mn-ea"/>
              </a:rPr>
              <a:t>平台角色</a:t>
            </a:r>
            <a:r>
              <a:rPr lang="en-US" altLang="zh-CN">
                <a:sym typeface="+mn-ea"/>
              </a:rPr>
              <a:t>-</a:t>
            </a:r>
            <a:r>
              <a:rPr lang="zh-CN" altLang="en-US">
                <a:sym typeface="+mn-ea"/>
              </a:rPr>
              <a:t>按账号权限</a:t>
            </a:r>
            <a:endParaRPr lang="zh-CN" altLang="en-US"/>
          </a:p>
        </p:txBody>
      </p:sp>
      <p:sp>
        <p:nvSpPr>
          <p:cNvPr id="7" name="同侧圆角矩形 6"/>
          <p:cNvSpPr/>
          <p:nvPr/>
        </p:nvSpPr>
        <p:spPr>
          <a:xfrm>
            <a:off x="1454150" y="1969770"/>
            <a:ext cx="1276350" cy="495300"/>
          </a:xfrm>
          <a:prstGeom prst="round2SameRect">
            <a:avLst/>
          </a:prstGeom>
          <a:solidFill>
            <a:srgbClr val="7F7F7F"/>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指导老师</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9" name="同侧圆角矩形 8"/>
          <p:cNvSpPr/>
          <p:nvPr/>
        </p:nvSpPr>
        <p:spPr>
          <a:xfrm>
            <a:off x="1447800" y="926465"/>
            <a:ext cx="1274763" cy="495300"/>
          </a:xfrm>
          <a:prstGeom prst="round2Same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学生</a:t>
            </a:r>
            <a:endParaRPr kumimoji="0" lang="zh-CN" altLang="en-US" sz="16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8" name="同侧圆角矩形 17"/>
          <p:cNvSpPr/>
          <p:nvPr/>
        </p:nvSpPr>
        <p:spPr>
          <a:xfrm>
            <a:off x="807720" y="2922905"/>
            <a:ext cx="2554605" cy="695960"/>
          </a:xfrm>
          <a:prstGeom prst="round2SameRect">
            <a:avLst/>
          </a:prstGeom>
          <a:solidFill>
            <a:schemeClr val="bg1">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实习负责人</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（管理员、实习负责老师）</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9" name="同侧圆角矩形 18"/>
          <p:cNvSpPr/>
          <p:nvPr/>
        </p:nvSpPr>
        <p:spPr>
          <a:xfrm>
            <a:off x="692785" y="4046220"/>
            <a:ext cx="2784475" cy="495300"/>
          </a:xfrm>
          <a:prstGeom prst="round2SameRect">
            <a:avLst/>
          </a:prstGeom>
          <a:solidFill>
            <a:srgbClr val="C51A24"/>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教务管理（管理员）</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0" name="右箭头 19"/>
          <p:cNvSpPr/>
          <p:nvPr/>
        </p:nvSpPr>
        <p:spPr>
          <a:xfrm>
            <a:off x="2811463" y="2212658"/>
            <a:ext cx="1512888"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21" name="矩形 20"/>
          <p:cNvSpPr/>
          <p:nvPr/>
        </p:nvSpPr>
        <p:spPr>
          <a:xfrm>
            <a:off x="4418013" y="1707515"/>
            <a:ext cx="4068763" cy="101917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1</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、岗位、报名审核；</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2</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、签到考勤查看提醒；</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3</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、周日志和实习报告批阅、实习成绩鉴定；</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4</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、部分统计信息查看。</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3" name="右箭头 22"/>
          <p:cNvSpPr/>
          <p:nvPr/>
        </p:nvSpPr>
        <p:spPr>
          <a:xfrm>
            <a:off x="3408045" y="3232785"/>
            <a:ext cx="96266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24" name="右箭头 23"/>
          <p:cNvSpPr/>
          <p:nvPr/>
        </p:nvSpPr>
        <p:spPr>
          <a:xfrm>
            <a:off x="3529330" y="4255770"/>
            <a:ext cx="795655"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25" name="右箭头 24"/>
          <p:cNvSpPr/>
          <p:nvPr/>
        </p:nvSpPr>
        <p:spPr>
          <a:xfrm>
            <a:off x="2759075" y="1183005"/>
            <a:ext cx="156591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26" name="矩形 25"/>
          <p:cNvSpPr/>
          <p:nvPr/>
        </p:nvSpPr>
        <p:spPr>
          <a:xfrm>
            <a:off x="4416425" y="2821940"/>
            <a:ext cx="4070350" cy="95440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1</a:t>
            </a:r>
            <a:r>
              <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、发布实习计划（选择实习形式、制定实习要求， 编辑实习项目、关联指导老师）</a:t>
            </a:r>
            <a:endPar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2</a:t>
            </a:r>
            <a:r>
              <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、实践基地管理；</a:t>
            </a:r>
            <a:endPar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3</a:t>
            </a:r>
            <a:r>
              <a:rPr kumimoji="0" lang="zh-CN" altLang="en-US" sz="1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、查看统计报表等。</a:t>
            </a:r>
            <a:endParaRPr kumimoji="0" lang="zh-CN" altLang="en-US" sz="1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7" name="矩形 26"/>
          <p:cNvSpPr/>
          <p:nvPr/>
        </p:nvSpPr>
        <p:spPr>
          <a:xfrm>
            <a:off x="4414520" y="3882390"/>
            <a:ext cx="4072255" cy="803910"/>
          </a:xfrm>
          <a:prstGeom prst="rect">
            <a:avLst/>
          </a:prstGeom>
          <a:solidFill>
            <a:srgbClr val="C51A24"/>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1</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、导入基础信息；</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2</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a:t>
            </a:r>
            <a:r>
              <a:rPr lang="zh-CN" altLang="en-US">
                <a:ln>
                  <a:noFill/>
                </a:ln>
                <a:effectLst/>
                <a:uLnTx/>
                <a:uFillTx/>
                <a:latin typeface="微软雅黑" panose="020B0503020204020204" pitchFamily="34" charset="-122"/>
                <a:ea typeface="微软雅黑" panose="020B0503020204020204" pitchFamily="34" charset="-122"/>
                <a:sym typeface="Calibri" panose="020F0502020204030204" pitchFamily="34" charset="0"/>
              </a:rPr>
              <a:t>查看统计报表等。</a:t>
            </a:r>
            <a:endParaRPr kumimoji="0" lang="zh-CN" altLang="en-US"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8" name="矩形 27"/>
          <p:cNvSpPr/>
          <p:nvPr/>
        </p:nvSpPr>
        <p:spPr>
          <a:xfrm>
            <a:off x="4416425" y="510540"/>
            <a:ext cx="4070350" cy="1136650"/>
          </a:xfrm>
          <a:prstGeom prst="rect">
            <a:avLst/>
          </a:prstGeom>
          <a:solidFill>
            <a:srgbClr val="7F7F7F"/>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1</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、提交实习岗位或报名项目；</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2</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、签到考勤；</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3</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、提交过程材料（周日志等）和实习报告</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4</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、提交成绩鉴定等。</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9" name="上箭头 28"/>
          <p:cNvSpPr/>
          <p:nvPr/>
        </p:nvSpPr>
        <p:spPr>
          <a:xfrm>
            <a:off x="2018030" y="3618865"/>
            <a:ext cx="135255" cy="4273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30" name="上箭头 29"/>
          <p:cNvSpPr/>
          <p:nvPr/>
        </p:nvSpPr>
        <p:spPr>
          <a:xfrm>
            <a:off x="2017395" y="2465070"/>
            <a:ext cx="135255"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31" name="上下箭头 30"/>
          <p:cNvSpPr/>
          <p:nvPr/>
        </p:nvSpPr>
        <p:spPr>
          <a:xfrm>
            <a:off x="2023745" y="1421765"/>
            <a:ext cx="121920" cy="54737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ext Box 1" descr="矩形 23552"/>
          <p:cNvSpPr>
            <a:spLocks noChangeArrowheads="1"/>
          </p:cNvSpPr>
          <p:nvPr/>
        </p:nvSpPr>
        <p:spPr bwMode="auto">
          <a:xfrm>
            <a:off x="308610" y="133826"/>
            <a:ext cx="2681288" cy="321945"/>
          </a:xfrm>
          <a:prstGeom prst="rect">
            <a:avLst/>
          </a:prstGeom>
          <a:ln w="12700">
            <a:miter lim="400000"/>
          </a:ln>
          <a:effectLst/>
        </p:spPr>
        <p:txBody>
          <a:bodyPr wrap="square" lIns="45718" rIns="45718" rtlCol="0">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b="1">
                <a:solidFill>
                  <a:schemeClr val="tx1"/>
                </a:solidFill>
                <a:latin typeface="Microsoft YaHei Bold" panose="020B0502040204020203" charset="-122"/>
                <a:ea typeface="Microsoft YaHei Bold" panose="020B0502040204020203" charset="-122"/>
                <a:sym typeface="+mn-ea"/>
              </a:rPr>
              <a:t>流程概述</a:t>
            </a:r>
            <a:endParaRPr lang="zh-CN" sz="1500" b="1">
              <a:solidFill>
                <a:schemeClr val="tx1"/>
              </a:solidFill>
              <a:latin typeface="Microsoft YaHei Bold" panose="020B0502040204020203" charset="-122"/>
              <a:ea typeface="Microsoft YaHei Bold" panose="020B0502040204020203" charset="-122"/>
              <a:sym typeface="+mn-ea"/>
            </a:endParaRPr>
          </a:p>
        </p:txBody>
      </p:sp>
      <p:sp>
        <p:nvSpPr>
          <p:cNvPr id="59" name="燕尾形 58"/>
          <p:cNvSpPr/>
          <p:nvPr/>
        </p:nvSpPr>
        <p:spPr>
          <a:xfrm>
            <a:off x="2591753" y="2308860"/>
            <a:ext cx="1285399" cy="409099"/>
          </a:xfrm>
          <a:prstGeom prst="chevron">
            <a:avLst/>
          </a:prstGeom>
          <a:solidFill>
            <a:schemeClr val="accent5">
              <a:lumMod val="75000"/>
            </a:schemeClr>
          </a:solidFill>
          <a:ln w="38100">
            <a:noFill/>
          </a:ln>
          <a:effectLst/>
          <a:scene3d>
            <a:camera prst="orthographicFront"/>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162" name="文本占位符 1"/>
          <p:cNvSpPr/>
          <p:nvPr/>
        </p:nvSpPr>
        <p:spPr>
          <a:xfrm>
            <a:off x="2552224" y="1716405"/>
            <a:ext cx="1361599" cy="299085"/>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实习基地管理</a:t>
            </a:r>
            <a:endParaRPr lang="zh-CN" sz="1500" kern="0" dirty="0">
              <a:solidFill>
                <a:schemeClr val="tx1"/>
              </a:solidFill>
              <a:sym typeface="+mn-ea"/>
            </a:endParaRPr>
          </a:p>
        </p:txBody>
      </p:sp>
      <p:sp>
        <p:nvSpPr>
          <p:cNvPr id="174" name="矩形 173"/>
          <p:cNvSpPr/>
          <p:nvPr/>
        </p:nvSpPr>
        <p:spPr>
          <a:xfrm>
            <a:off x="2575084" y="2907030"/>
            <a:ext cx="1454468" cy="899160"/>
          </a:xfrm>
          <a:prstGeom prst="rect">
            <a:avLst/>
          </a:prstGeom>
          <a:ln w="12700">
            <a:miter lim="400000"/>
          </a:ln>
          <a:effectLst/>
        </p:spPr>
        <p:txBody>
          <a:bodyPr wrap="square" lIns="45718" tIns="34290" rIns="45718" bIns="34290" rtlCol="0" anchor="t">
            <a:spAutoFit/>
          </a:bodyPr>
          <a:p>
            <a:pPr lvl="0" algn="l"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900" kern="0" dirty="0">
                <a:solidFill>
                  <a:schemeClr val="tx1">
                    <a:lumMod val="65000"/>
                    <a:lumOff val="35000"/>
                  </a:schemeClr>
                </a:solidFill>
                <a:sym typeface="+mn-ea"/>
              </a:rPr>
              <a:t>导入实习基地和实习点，规范实习流程（可选），一般由教务管理或实习负责人操作</a:t>
            </a:r>
            <a:endParaRPr lang="zh-CN" sz="900" kern="0" dirty="0">
              <a:solidFill>
                <a:schemeClr val="tx1">
                  <a:lumMod val="65000"/>
                  <a:lumOff val="35000"/>
                </a:schemeClr>
              </a:solidFill>
              <a:sym typeface="+mn-ea"/>
            </a:endParaRPr>
          </a:p>
        </p:txBody>
      </p:sp>
      <p:sp>
        <p:nvSpPr>
          <p:cNvPr id="9" name="燕尾形 8"/>
          <p:cNvSpPr/>
          <p:nvPr/>
        </p:nvSpPr>
        <p:spPr>
          <a:xfrm>
            <a:off x="1303020" y="2308860"/>
            <a:ext cx="1284923" cy="409099"/>
          </a:xfrm>
          <a:prstGeom prst="chevron">
            <a:avLst/>
          </a:prstGeom>
          <a:solidFill>
            <a:srgbClr val="C51A24"/>
          </a:solidFill>
          <a:ln w="38100">
            <a:noFill/>
          </a:ln>
          <a:effectLst/>
          <a:scene3d>
            <a:camera prst="orthographicFront"/>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18" name="文本占位符 1"/>
          <p:cNvSpPr/>
          <p:nvPr/>
        </p:nvSpPr>
        <p:spPr>
          <a:xfrm>
            <a:off x="1271111" y="3059430"/>
            <a:ext cx="1361599" cy="299085"/>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基础信息录入</a:t>
            </a:r>
            <a:endParaRPr lang="zh-CN" sz="1500" kern="0" dirty="0">
              <a:solidFill>
                <a:schemeClr val="tx1"/>
              </a:solidFill>
              <a:sym typeface="+mn-ea"/>
            </a:endParaRPr>
          </a:p>
        </p:txBody>
      </p:sp>
      <p:sp>
        <p:nvSpPr>
          <p:cNvPr id="19" name="矩形 18"/>
          <p:cNvSpPr/>
          <p:nvPr/>
        </p:nvSpPr>
        <p:spPr>
          <a:xfrm>
            <a:off x="1293971" y="1635919"/>
            <a:ext cx="1421606" cy="483870"/>
          </a:xfrm>
          <a:prstGeom prst="rect">
            <a:avLst/>
          </a:prstGeom>
          <a:ln w="12700">
            <a:miter lim="400000"/>
          </a:ln>
          <a:effectLst/>
        </p:spPr>
        <p:txBody>
          <a:bodyPr wrap="square" lIns="45718" tIns="34290" rIns="45718" bIns="34290" rtlCol="0" anchor="t">
            <a:spAutoFit/>
          </a:bodyPr>
          <a:p>
            <a:pPr lvl="0" algn="l"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900" kern="0" dirty="0">
                <a:solidFill>
                  <a:schemeClr val="tx1">
                    <a:lumMod val="65000"/>
                    <a:lumOff val="35000"/>
                  </a:schemeClr>
                </a:solidFill>
                <a:sym typeface="+mn-ea"/>
              </a:rPr>
              <a:t>导入基础信息，一般由教务管理操作</a:t>
            </a:r>
            <a:endParaRPr lang="zh-CN" altLang="en-US" sz="900" kern="0" dirty="0">
              <a:solidFill>
                <a:schemeClr val="tx1">
                  <a:lumMod val="65000"/>
                  <a:lumOff val="35000"/>
                </a:schemeClr>
              </a:solidFill>
              <a:sym typeface="+mn-ea"/>
            </a:endParaRPr>
          </a:p>
        </p:txBody>
      </p:sp>
      <p:sp>
        <p:nvSpPr>
          <p:cNvPr id="25" name="燕尾形 24"/>
          <p:cNvSpPr/>
          <p:nvPr/>
        </p:nvSpPr>
        <p:spPr>
          <a:xfrm>
            <a:off x="3877151" y="2308860"/>
            <a:ext cx="1284923" cy="409099"/>
          </a:xfrm>
          <a:prstGeom prst="chevron">
            <a:avLst/>
          </a:prstGeom>
          <a:solidFill>
            <a:srgbClr val="C51A24"/>
          </a:solidFill>
          <a:ln w="38100">
            <a:noFill/>
          </a:ln>
          <a:effectLst/>
          <a:scene3d>
            <a:camera prst="orthographicFront"/>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29" name="文本占位符 1"/>
          <p:cNvSpPr/>
          <p:nvPr/>
        </p:nvSpPr>
        <p:spPr>
          <a:xfrm>
            <a:off x="3838575" y="3059430"/>
            <a:ext cx="1361599" cy="299085"/>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实习计划创建</a:t>
            </a:r>
            <a:endParaRPr lang="zh-CN" sz="1500" kern="0" dirty="0">
              <a:solidFill>
                <a:schemeClr val="tx1"/>
              </a:solidFill>
              <a:sym typeface="+mn-ea"/>
            </a:endParaRPr>
          </a:p>
        </p:txBody>
      </p:sp>
      <p:sp>
        <p:nvSpPr>
          <p:cNvPr id="30" name="矩形 29"/>
          <p:cNvSpPr/>
          <p:nvPr/>
        </p:nvSpPr>
        <p:spPr>
          <a:xfrm>
            <a:off x="3861435" y="1635919"/>
            <a:ext cx="1423511" cy="483870"/>
          </a:xfrm>
          <a:prstGeom prst="rect">
            <a:avLst/>
          </a:prstGeom>
          <a:ln w="12700">
            <a:miter lim="400000"/>
          </a:ln>
          <a:effectLst/>
        </p:spPr>
        <p:txBody>
          <a:bodyPr wrap="square" lIns="45718" tIns="34290" rIns="45718" bIns="34290" rtlCol="0" anchor="t">
            <a:spAutoFit/>
          </a:bodyPr>
          <a:p>
            <a:pPr lvl="0" algn="l"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900" kern="0" dirty="0">
                <a:solidFill>
                  <a:schemeClr val="tx1">
                    <a:lumMod val="65000"/>
                    <a:lumOff val="35000"/>
                  </a:schemeClr>
                </a:solidFill>
                <a:sym typeface="+mn-ea"/>
              </a:rPr>
              <a:t>创建实习计划，一般由实习负责人操作</a:t>
            </a:r>
            <a:endParaRPr lang="zh-CN" sz="900" kern="0" dirty="0">
              <a:solidFill>
                <a:schemeClr val="tx1">
                  <a:lumMod val="65000"/>
                  <a:lumOff val="35000"/>
                </a:schemeClr>
              </a:solidFill>
              <a:sym typeface="+mn-ea"/>
            </a:endParaRPr>
          </a:p>
        </p:txBody>
      </p:sp>
      <p:sp>
        <p:nvSpPr>
          <p:cNvPr id="46" name="燕尾形 45"/>
          <p:cNvSpPr/>
          <p:nvPr/>
        </p:nvSpPr>
        <p:spPr>
          <a:xfrm>
            <a:off x="5163979" y="2310765"/>
            <a:ext cx="1284923" cy="409099"/>
          </a:xfrm>
          <a:prstGeom prst="chevron">
            <a:avLst/>
          </a:prstGeom>
          <a:solidFill>
            <a:schemeClr val="accent5">
              <a:lumMod val="75000"/>
            </a:schemeClr>
          </a:solidFill>
          <a:ln w="38100">
            <a:noFill/>
          </a:ln>
          <a:effectLst/>
          <a:scene3d>
            <a:camera prst="orthographicFront"/>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53" name="文本占位符 1"/>
          <p:cNvSpPr/>
          <p:nvPr/>
        </p:nvSpPr>
        <p:spPr>
          <a:xfrm>
            <a:off x="5133023" y="1703546"/>
            <a:ext cx="1361599" cy="299085"/>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实习过程管理</a:t>
            </a:r>
            <a:endParaRPr lang="zh-CN" sz="1500" kern="0" dirty="0">
              <a:solidFill>
                <a:schemeClr val="tx1"/>
              </a:solidFill>
              <a:sym typeface="+mn-ea"/>
            </a:endParaRPr>
          </a:p>
        </p:txBody>
      </p:sp>
      <p:sp>
        <p:nvSpPr>
          <p:cNvPr id="54" name="矩形 53"/>
          <p:cNvSpPr/>
          <p:nvPr/>
        </p:nvSpPr>
        <p:spPr>
          <a:xfrm>
            <a:off x="5174933" y="2907030"/>
            <a:ext cx="1390174" cy="691515"/>
          </a:xfrm>
          <a:prstGeom prst="rect">
            <a:avLst/>
          </a:prstGeom>
          <a:ln w="12700">
            <a:miter lim="400000"/>
          </a:ln>
          <a:effectLst/>
        </p:spPr>
        <p:txBody>
          <a:bodyPr wrap="square" lIns="45718" tIns="34290" rIns="45718" bIns="34290" rtlCol="0" anchor="t">
            <a:spAutoFit/>
          </a:bodyPr>
          <a:p>
            <a:pPr lvl="0" algn="l"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900" kern="0" dirty="0">
                <a:solidFill>
                  <a:schemeClr val="tx1">
                    <a:lumMod val="65000"/>
                    <a:lumOff val="35000"/>
                  </a:schemeClr>
                </a:solidFill>
                <a:sym typeface="+mn-ea"/>
              </a:rPr>
              <a:t>岗位审核、签到查看、过程材料批阅等，一般由指导老师操作</a:t>
            </a:r>
            <a:endParaRPr lang="zh-CN" sz="900" kern="0" dirty="0">
              <a:solidFill>
                <a:schemeClr val="tx1">
                  <a:lumMod val="65000"/>
                  <a:lumOff val="35000"/>
                </a:schemeClr>
              </a:solidFill>
              <a:sym typeface="+mn-ea"/>
            </a:endParaRPr>
          </a:p>
        </p:txBody>
      </p:sp>
      <p:sp>
        <p:nvSpPr>
          <p:cNvPr id="90" name="TextBox 23"/>
          <p:cNvSpPr txBox="1"/>
          <p:nvPr/>
        </p:nvSpPr>
        <p:spPr>
          <a:xfrm>
            <a:off x="1789898" y="2355297"/>
            <a:ext cx="319859" cy="322580"/>
          </a:xfrm>
          <a:prstGeom prst="rect">
            <a:avLst/>
          </a:prstGeom>
          <a:noFill/>
        </p:spPr>
        <p:txBody>
          <a:bodyPr wrap="square" lIns="0" tIns="0" rIns="0" bIns="0" rtlCol="0">
            <a:spAutoFit/>
          </a:bodyPr>
          <a:p>
            <a:pPr algn="ctr"/>
            <a:r>
              <a:rPr lang="en-US" altLang="zh-CN" sz="2100" spc="-113" dirty="0">
                <a:solidFill>
                  <a:schemeClr val="bg1"/>
                </a:solidFill>
                <a:latin typeface="微软雅黑" panose="020B0503020204020204" pitchFamily="34" charset="-122"/>
                <a:ea typeface="微软雅黑" panose="020B0503020204020204" pitchFamily="34" charset="-122"/>
              </a:rPr>
              <a:t>01</a:t>
            </a:r>
            <a:endParaRPr lang="zh-CN" altLang="en-US" sz="2100" spc="-113" dirty="0">
              <a:solidFill>
                <a:schemeClr val="bg1"/>
              </a:solidFill>
              <a:latin typeface="微软雅黑" panose="020B0503020204020204" pitchFamily="34" charset="-122"/>
              <a:ea typeface="微软雅黑" panose="020B0503020204020204" pitchFamily="34" charset="-122"/>
            </a:endParaRPr>
          </a:p>
        </p:txBody>
      </p:sp>
      <p:sp>
        <p:nvSpPr>
          <p:cNvPr id="97" name="TextBox 23"/>
          <p:cNvSpPr txBox="1"/>
          <p:nvPr/>
        </p:nvSpPr>
        <p:spPr>
          <a:xfrm>
            <a:off x="3074820" y="2351963"/>
            <a:ext cx="319859" cy="322580"/>
          </a:xfrm>
          <a:prstGeom prst="rect">
            <a:avLst/>
          </a:prstGeom>
          <a:noFill/>
        </p:spPr>
        <p:txBody>
          <a:bodyPr wrap="square" lIns="0" tIns="0" rIns="0" bIns="0" rtlCol="0">
            <a:spAutoFit/>
          </a:bodyPr>
          <a:p>
            <a:pPr algn="ctr"/>
            <a:r>
              <a:rPr lang="en-US" altLang="zh-CN" sz="2100" spc="-113" dirty="0">
                <a:solidFill>
                  <a:schemeClr val="bg1"/>
                </a:solidFill>
                <a:latin typeface="微软雅黑" panose="020B0503020204020204" pitchFamily="34" charset="-122"/>
                <a:ea typeface="微软雅黑" panose="020B0503020204020204" pitchFamily="34" charset="-122"/>
              </a:rPr>
              <a:t>02</a:t>
            </a:r>
            <a:endParaRPr lang="zh-CN" altLang="en-US" sz="2100" spc="-113" dirty="0">
              <a:solidFill>
                <a:schemeClr val="bg1"/>
              </a:solidFill>
              <a:latin typeface="微软雅黑" panose="020B0503020204020204" pitchFamily="34" charset="-122"/>
              <a:ea typeface="微软雅黑" panose="020B0503020204020204" pitchFamily="34" charset="-122"/>
            </a:endParaRPr>
          </a:p>
        </p:txBody>
      </p:sp>
      <p:sp>
        <p:nvSpPr>
          <p:cNvPr id="102" name="TextBox 23"/>
          <p:cNvSpPr txBox="1"/>
          <p:nvPr/>
        </p:nvSpPr>
        <p:spPr>
          <a:xfrm>
            <a:off x="4359743" y="2351487"/>
            <a:ext cx="319859" cy="322580"/>
          </a:xfrm>
          <a:prstGeom prst="rect">
            <a:avLst/>
          </a:prstGeom>
          <a:noFill/>
        </p:spPr>
        <p:txBody>
          <a:bodyPr wrap="square" lIns="0" tIns="0" rIns="0" bIns="0" rtlCol="0">
            <a:spAutoFit/>
          </a:bodyPr>
          <a:p>
            <a:pPr algn="ctr"/>
            <a:r>
              <a:rPr lang="en-US" altLang="zh-CN" sz="2100" spc="-113" dirty="0">
                <a:solidFill>
                  <a:schemeClr val="bg1"/>
                </a:solidFill>
                <a:latin typeface="微软雅黑" panose="020B0503020204020204" pitchFamily="34" charset="-122"/>
                <a:ea typeface="微软雅黑" panose="020B0503020204020204" pitchFamily="34" charset="-122"/>
              </a:rPr>
              <a:t>03</a:t>
            </a:r>
            <a:endParaRPr lang="zh-CN" altLang="en-US" sz="2100" spc="-113" dirty="0">
              <a:solidFill>
                <a:schemeClr val="bg1"/>
              </a:solidFill>
              <a:latin typeface="微软雅黑" panose="020B0503020204020204" pitchFamily="34" charset="-122"/>
              <a:ea typeface="微软雅黑" panose="020B0503020204020204" pitchFamily="34" charset="-122"/>
            </a:endParaRPr>
          </a:p>
        </p:txBody>
      </p:sp>
      <p:sp>
        <p:nvSpPr>
          <p:cNvPr id="109" name="TextBox 23"/>
          <p:cNvSpPr txBox="1"/>
          <p:nvPr/>
        </p:nvSpPr>
        <p:spPr>
          <a:xfrm>
            <a:off x="5644665" y="2351963"/>
            <a:ext cx="319859" cy="322580"/>
          </a:xfrm>
          <a:prstGeom prst="rect">
            <a:avLst/>
          </a:prstGeom>
          <a:noFill/>
        </p:spPr>
        <p:txBody>
          <a:bodyPr wrap="square" lIns="0" tIns="0" rIns="0" bIns="0" rtlCol="0">
            <a:spAutoFit/>
          </a:bodyPr>
          <a:p>
            <a:pPr algn="ctr"/>
            <a:r>
              <a:rPr lang="en-US" altLang="zh-CN" sz="2100" spc="-113" dirty="0">
                <a:solidFill>
                  <a:schemeClr val="bg1"/>
                </a:solidFill>
                <a:latin typeface="微软雅黑" panose="020B0503020204020204" pitchFamily="34" charset="-122"/>
                <a:ea typeface="微软雅黑" panose="020B0503020204020204" pitchFamily="34" charset="-122"/>
              </a:rPr>
              <a:t>04</a:t>
            </a:r>
            <a:endParaRPr lang="zh-CN" altLang="en-US" sz="2100" spc="-113" dirty="0">
              <a:solidFill>
                <a:schemeClr val="bg1"/>
              </a:solidFill>
              <a:latin typeface="微软雅黑" panose="020B0503020204020204" pitchFamily="34" charset="-122"/>
              <a:ea typeface="微软雅黑" panose="020B0503020204020204" pitchFamily="34" charset="-122"/>
            </a:endParaRPr>
          </a:p>
        </p:txBody>
      </p:sp>
      <p:sp>
        <p:nvSpPr>
          <p:cNvPr id="110" name="燕尾形 109"/>
          <p:cNvSpPr/>
          <p:nvPr/>
        </p:nvSpPr>
        <p:spPr>
          <a:xfrm>
            <a:off x="6452711" y="2308860"/>
            <a:ext cx="1284923" cy="409099"/>
          </a:xfrm>
          <a:prstGeom prst="chevron">
            <a:avLst/>
          </a:prstGeom>
          <a:solidFill>
            <a:srgbClr val="C51A24"/>
          </a:solidFill>
          <a:ln w="38100">
            <a:noFill/>
          </a:ln>
          <a:effectLst/>
          <a:scene3d>
            <a:camera prst="orthographicFront"/>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111" name="文本占位符 1"/>
          <p:cNvSpPr/>
          <p:nvPr/>
        </p:nvSpPr>
        <p:spPr>
          <a:xfrm>
            <a:off x="6414135" y="3059430"/>
            <a:ext cx="1361599" cy="299085"/>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数据统计查看</a:t>
            </a:r>
            <a:endParaRPr lang="zh-CN" sz="1500" kern="0" dirty="0">
              <a:solidFill>
                <a:schemeClr val="tx1"/>
              </a:solidFill>
              <a:sym typeface="+mn-ea"/>
            </a:endParaRPr>
          </a:p>
        </p:txBody>
      </p:sp>
      <p:sp>
        <p:nvSpPr>
          <p:cNvPr id="112" name="矩形 111"/>
          <p:cNvSpPr/>
          <p:nvPr/>
        </p:nvSpPr>
        <p:spPr>
          <a:xfrm>
            <a:off x="6436995" y="1635919"/>
            <a:ext cx="1447800" cy="691515"/>
          </a:xfrm>
          <a:prstGeom prst="rect">
            <a:avLst/>
          </a:prstGeom>
          <a:ln w="12700">
            <a:miter lim="400000"/>
          </a:ln>
          <a:effectLst/>
        </p:spPr>
        <p:txBody>
          <a:bodyPr wrap="square" lIns="45718" tIns="34290" rIns="45718" bIns="34290" rtlCol="0" anchor="t">
            <a:spAutoFit/>
          </a:bodyPr>
          <a:p>
            <a:pPr lvl="0" algn="l"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900" kern="0" dirty="0">
                <a:solidFill>
                  <a:schemeClr val="tx1">
                    <a:lumMod val="65000"/>
                    <a:lumOff val="35000"/>
                  </a:schemeClr>
                </a:solidFill>
                <a:sym typeface="+mn-ea"/>
              </a:rPr>
              <a:t>系统提供丰富数据报表，不同教师权限可以查看和导出相关数据报表</a:t>
            </a:r>
            <a:endParaRPr lang="zh-CN" sz="900" kern="0" dirty="0">
              <a:solidFill>
                <a:schemeClr val="tx1">
                  <a:lumMod val="65000"/>
                  <a:lumOff val="35000"/>
                </a:schemeClr>
              </a:solidFill>
              <a:sym typeface="+mn-ea"/>
            </a:endParaRPr>
          </a:p>
        </p:txBody>
      </p:sp>
      <p:sp>
        <p:nvSpPr>
          <p:cNvPr id="114" name="TextBox 23"/>
          <p:cNvSpPr txBox="1"/>
          <p:nvPr/>
        </p:nvSpPr>
        <p:spPr>
          <a:xfrm>
            <a:off x="6935303" y="2351487"/>
            <a:ext cx="319859" cy="322580"/>
          </a:xfrm>
          <a:prstGeom prst="rect">
            <a:avLst/>
          </a:prstGeom>
          <a:noFill/>
        </p:spPr>
        <p:txBody>
          <a:bodyPr wrap="square" lIns="0" tIns="0" rIns="0" bIns="0" rtlCol="0">
            <a:spAutoFit/>
          </a:bodyPr>
          <a:p>
            <a:pPr algn="ctr"/>
            <a:r>
              <a:rPr lang="en-US" altLang="zh-CN" sz="2100" spc="-113" dirty="0">
                <a:solidFill>
                  <a:schemeClr val="bg1"/>
                </a:solidFill>
                <a:latin typeface="微软雅黑" panose="020B0503020204020204" pitchFamily="34" charset="-122"/>
                <a:ea typeface="微软雅黑" panose="020B0503020204020204" pitchFamily="34" charset="-122"/>
              </a:rPr>
              <a:t>05</a:t>
            </a:r>
            <a:endParaRPr lang="zh-CN" altLang="en-US" sz="2100" spc="-113" dirty="0">
              <a:solidFill>
                <a:schemeClr val="bg1"/>
              </a:solidFill>
              <a:latin typeface="微软雅黑" panose="020B0503020204020204" pitchFamily="34" charset="-122"/>
              <a:ea typeface="微软雅黑" panose="020B0503020204020204" pitchFamily="34" charset="-122"/>
            </a:endParaRPr>
          </a:p>
        </p:txBody>
      </p:sp>
      <p:cxnSp>
        <p:nvCxnSpPr>
          <p:cNvPr id="115" name="直接连接符 114"/>
          <p:cNvCxnSpPr>
            <a:endCxn id="18" idx="0"/>
          </p:cNvCxnSpPr>
          <p:nvPr/>
        </p:nvCxnSpPr>
        <p:spPr>
          <a:xfrm>
            <a:off x="1945005" y="2734151"/>
            <a:ext cx="7144" cy="325279"/>
          </a:xfrm>
          <a:prstGeom prst="line">
            <a:avLst/>
          </a:prstGeom>
          <a:ln>
            <a:solidFill>
              <a:srgbClr val="D92C21"/>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4529614" y="2734151"/>
            <a:ext cx="7144" cy="325279"/>
          </a:xfrm>
          <a:prstGeom prst="line">
            <a:avLst/>
          </a:prstGeom>
          <a:ln>
            <a:solidFill>
              <a:srgbClr val="D92C21"/>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7086600" y="2734151"/>
            <a:ext cx="7144" cy="325279"/>
          </a:xfrm>
          <a:prstGeom prst="line">
            <a:avLst/>
          </a:prstGeom>
          <a:ln>
            <a:solidFill>
              <a:srgbClr val="D92C21"/>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3229451" y="1971675"/>
            <a:ext cx="7144" cy="325279"/>
          </a:xfrm>
          <a:prstGeom prst="line">
            <a:avLst/>
          </a:prstGeom>
          <a:ln>
            <a:solidFill>
              <a:srgbClr val="6095C9"/>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a:off x="5810250" y="1972628"/>
            <a:ext cx="7144" cy="325279"/>
          </a:xfrm>
          <a:prstGeom prst="line">
            <a:avLst/>
          </a:prstGeom>
          <a:ln>
            <a:solidFill>
              <a:srgbClr val="6095C9"/>
            </a:solidFill>
          </a:ln>
        </p:spPr>
        <p:style>
          <a:lnRef idx="1">
            <a:schemeClr val="accent1"/>
          </a:lnRef>
          <a:fillRef idx="0">
            <a:schemeClr val="accent1"/>
          </a:fillRef>
          <a:effectRef idx="0">
            <a:schemeClr val="accent1"/>
          </a:effectRef>
          <a:fontRef idx="minor">
            <a:schemeClr val="tx1"/>
          </a:fontRef>
        </p:style>
      </p:cxnSp>
      <p:sp>
        <p:nvSpPr>
          <p:cNvPr id="125" name="TextBox 39"/>
          <p:cNvSpPr/>
          <p:nvPr/>
        </p:nvSpPr>
        <p:spPr>
          <a:xfrm>
            <a:off x="2776061" y="706914"/>
            <a:ext cx="3484880" cy="345440"/>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800" kern="0" dirty="0">
                <a:solidFill>
                  <a:srgbClr val="C00000"/>
                </a:solidFill>
                <a:sym typeface="+mn-ea"/>
              </a:rPr>
              <a:t>流程概述</a:t>
            </a:r>
            <a:endParaRPr lang="zh-CN" sz="1800" kern="0" dirty="0">
              <a:solidFill>
                <a:srgbClr val="C00000"/>
              </a:solidFill>
              <a:sym typeface="+mn-ea"/>
            </a:endParaRPr>
          </a:p>
        </p:txBody>
      </p:sp>
      <p:sp>
        <p:nvSpPr>
          <p:cNvPr id="7" name="Shape 22"/>
          <p:cNvSpPr>
            <a:spLocks noChangeArrowheads="1"/>
          </p:cNvSpPr>
          <p:nvPr/>
        </p:nvSpPr>
        <p:spPr bwMode="auto">
          <a:xfrm>
            <a:off x="-952" y="134303"/>
            <a:ext cx="189000" cy="270000"/>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hape 22"/>
          <p:cNvSpPr>
            <a:spLocks noChangeArrowheads="1"/>
          </p:cNvSpPr>
          <p:nvPr/>
        </p:nvSpPr>
        <p:spPr bwMode="auto">
          <a:xfrm>
            <a:off x="-952" y="1447324"/>
            <a:ext cx="9144953" cy="1966913"/>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2" name="Shape 22"/>
          <p:cNvSpPr>
            <a:spLocks noChangeArrowheads="1"/>
          </p:cNvSpPr>
          <p:nvPr/>
        </p:nvSpPr>
        <p:spPr bwMode="auto">
          <a:xfrm>
            <a:off x="897255" y="1504474"/>
            <a:ext cx="1534478" cy="2319338"/>
          </a:xfrm>
          <a:prstGeom prst="rect">
            <a:avLst/>
          </a:prstGeom>
          <a:solidFill>
            <a:schemeClr val="bg1"/>
          </a:solidFill>
          <a:ln w="12700">
            <a:noFill/>
            <a:miter lim="400000"/>
          </a:ln>
          <a:effectLst>
            <a:outerShdw blurRad="76200" dir="13500000" sy="23000" kx="1200000" algn="br" rotWithShape="0">
              <a:srgbClr val="B90003">
                <a:alpha val="20000"/>
              </a:srgbClr>
            </a:outerShdw>
          </a:effectLst>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5" name="文本框 4"/>
          <p:cNvSpPr txBox="1"/>
          <p:nvPr/>
        </p:nvSpPr>
        <p:spPr>
          <a:xfrm>
            <a:off x="1011555" y="1814195"/>
            <a:ext cx="1351915" cy="2306955"/>
          </a:xfrm>
          <a:prstGeom prst="rect">
            <a:avLst/>
          </a:prstGeom>
          <a:noFill/>
        </p:spPr>
        <p:txBody>
          <a:bodyPr wrap="square" rtlCol="0" anchor="t">
            <a:spAutoFit/>
          </a:bodyPr>
          <a:p>
            <a:r>
              <a:rPr lang="en-US" altLang="zh-CN" sz="7200" dirty="0" smtClean="0">
                <a:solidFill>
                  <a:srgbClr val="C00000"/>
                </a:solidFill>
                <a:effectLst/>
                <a:latin typeface="DIN Alternate" panose="020B0500000000000000" charset="0"/>
                <a:ea typeface="微软雅黑" panose="020B0503020204020204" pitchFamily="34" charset="-122"/>
                <a:cs typeface="DIN Alternate" panose="020B0500000000000000" charset="0"/>
                <a:sym typeface="+mn-ea"/>
              </a:rPr>
              <a:t> </a:t>
            </a:r>
            <a:r>
              <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rPr>
              <a:t>02</a:t>
            </a:r>
            <a:endPar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endParaRPr>
          </a:p>
        </p:txBody>
      </p:sp>
      <p:sp>
        <p:nvSpPr>
          <p:cNvPr id="11" name="矩形 10"/>
          <p:cNvSpPr/>
          <p:nvPr/>
        </p:nvSpPr>
        <p:spPr>
          <a:xfrm>
            <a:off x="2781776" y="2007394"/>
            <a:ext cx="4361498" cy="553085"/>
          </a:xfrm>
          <a:prstGeom prst="rect">
            <a:avLst/>
          </a:prstGeom>
          <a:ln w="12700">
            <a:miter lim="400000"/>
          </a:ln>
          <a:effectLst>
            <a:outerShdw blurRad="63500" rotWithShape="0">
              <a:srgbClr val="808080">
                <a:alpha val="31423"/>
              </a:srgbClr>
            </a:outerShdw>
          </a:effectLst>
        </p:spPr>
        <p:txBody>
          <a:bodyPr wrap="square" lIns="45718" rIns="45718" rtlCol="0">
            <a:spAutoFit/>
          </a:bodyPr>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000">
                <a:latin typeface="微软雅黑" panose="020B0503020204020204" pitchFamily="34" charset="-122"/>
                <a:ea typeface="微软雅黑" panose="020B0503020204020204" pitchFamily="34" charset="-122"/>
              </a:rPr>
              <a:t>登录指南</a:t>
            </a:r>
            <a:endParaRPr lang="zh-CN" sz="3000">
              <a:latin typeface="微软雅黑" panose="020B0503020204020204" pitchFamily="34" charset="-122"/>
              <a:ea typeface="微软雅黑" panose="020B0503020204020204" pitchFamily="34" charset="-122"/>
            </a:endParaRPr>
          </a:p>
        </p:txBody>
      </p:sp>
      <p:sp>
        <p:nvSpPr>
          <p:cNvPr id="20" name="矩形 19"/>
          <p:cNvSpPr/>
          <p:nvPr/>
        </p:nvSpPr>
        <p:spPr>
          <a:xfrm>
            <a:off x="2781776" y="2596039"/>
            <a:ext cx="4486751" cy="229870"/>
          </a:xfrm>
          <a:prstGeom prst="rect">
            <a:avLst/>
          </a:prstGeom>
          <a:ln w="12700">
            <a:miter lim="400000"/>
          </a:ln>
          <a:effectLst>
            <a:outerShdw blurRad="63500" rotWithShape="0">
              <a:srgbClr val="808080">
                <a:alpha val="31423"/>
              </a:srgbClr>
            </a:outerShdw>
          </a:effectLst>
        </p:spPr>
        <p:txBody>
          <a:bodyPr wrap="square" lIns="45718" tIns="34290" rIns="45718" bIns="34290" anchor="t">
            <a:spAutoFit/>
          </a:bodyPr>
          <a:p>
            <a:pPr lvl="0" algn="l"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ym typeface="+mn-ea"/>
              </a:rPr>
              <a:t>教师账号如何登录</a:t>
            </a:r>
            <a:endParaRPr lang="zh-CN" sz="1050" kern="0" dirty="0">
              <a:sym typeface="+mn-ea"/>
            </a:endParaRPr>
          </a:p>
        </p:txBody>
      </p:sp>
      <p:sp>
        <p:nvSpPr>
          <p:cNvPr id="6" name="矩形 5"/>
          <p:cNvSpPr/>
          <p:nvPr/>
        </p:nvSpPr>
        <p:spPr>
          <a:xfrm>
            <a:off x="1010920" y="2826385"/>
            <a:ext cx="1122045" cy="460375"/>
          </a:xfrm>
          <a:prstGeom prst="rect">
            <a:avLst/>
          </a:prstGeom>
        </p:spPr>
        <p:txBody>
          <a:bodyPr wrap="square">
            <a:spAutoFit/>
            <a:scene3d>
              <a:camera prst="orthographicFront"/>
              <a:lightRig rig="threePt" dir="t"/>
            </a:scene3d>
            <a:sp3d contourW="12700"/>
          </a:bodyPr>
          <a:p>
            <a:pPr algn="r"/>
            <a:r>
              <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rPr>
              <a:t>PART</a:t>
            </a:r>
            <a:endPar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endParaRPr>
          </a:p>
        </p:txBody>
      </p:sp>
      <p:grpSp>
        <p:nvGrpSpPr>
          <p:cNvPr id="7" name="组合 6"/>
          <p:cNvGrpSpPr/>
          <p:nvPr/>
        </p:nvGrpSpPr>
        <p:grpSpPr>
          <a:xfrm>
            <a:off x="8131969" y="131921"/>
            <a:ext cx="782479" cy="275273"/>
            <a:chOff x="17075" y="277"/>
            <a:chExt cx="1643" cy="578"/>
          </a:xfrm>
        </p:grpSpPr>
        <p:grpSp>
          <p:nvGrpSpPr>
            <p:cNvPr id="12" name="组合 11"/>
            <p:cNvGrpSpPr/>
            <p:nvPr/>
          </p:nvGrpSpPr>
          <p:grpSpPr>
            <a:xfrm>
              <a:off x="17075" y="491"/>
              <a:ext cx="1643" cy="364"/>
              <a:chOff x="17075" y="619"/>
              <a:chExt cx="1643" cy="364"/>
            </a:xfrm>
          </p:grpSpPr>
          <p:sp>
            <p:nvSpPr>
              <p:cNvPr id="13"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14" name="图片 13" descr="红色1"/>
            <p:cNvPicPr>
              <a:picLocks noChangeAspect="1"/>
            </p:cNvPicPr>
            <p:nvPr/>
          </p:nvPicPr>
          <p:blipFill>
            <a:blip r:embed="rId1"/>
            <a:stretch>
              <a:fillRect/>
            </a:stretch>
          </p:blipFill>
          <p:spPr>
            <a:xfrm>
              <a:off x="17432" y="277"/>
              <a:ext cx="929" cy="29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登录指南</a:t>
            </a:r>
            <a:r>
              <a:rPr lang="en-US" altLang="zh-CN"/>
              <a:t>-</a:t>
            </a:r>
            <a:r>
              <a:rPr lang="zh-CN" altLang="en-US"/>
              <a:t>电脑网页端</a:t>
            </a:r>
            <a:endParaRPr lang="zh-CN" altLang="en-US"/>
          </a:p>
        </p:txBody>
      </p:sp>
      <p:sp>
        <p:nvSpPr>
          <p:cNvPr id="4" name="文本框 3"/>
          <p:cNvSpPr txBox="1"/>
          <p:nvPr/>
        </p:nvSpPr>
        <p:spPr>
          <a:xfrm>
            <a:off x="574675" y="681038"/>
            <a:ext cx="7735888" cy="3347720"/>
          </a:xfrm>
          <a:prstGeom prst="rect">
            <a:avLst/>
          </a:prstGeom>
          <a:noFill/>
        </p:spPr>
        <p:txBody>
          <a:bodyPr wrap="square">
            <a:spAutoFit/>
          </a:bodyPr>
          <a:p>
            <a:pPr marR="0" algn="ctr" defTabSz="914400" hangingPunct="0">
              <a:buClrTx/>
              <a:buSzTx/>
              <a:buFont typeface="Arial" panose="020B0604020202020204" pitchFamily="34" charset="0"/>
              <a:buNone/>
              <a:defRPr/>
            </a:pPr>
            <a:r>
              <a:rPr kumimoji="0" lang="zh-CN" altLang="en-US" sz="2400" kern="1200" cap="none" spc="0" normalizeH="0" baseline="0" noProof="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电脑网页端登录</a:t>
            </a:r>
            <a:endParaRPr kumimoji="0" lang="zh-CN" altLang="en-US" sz="2400" kern="1200" cap="none" spc="0" normalizeH="0" baseline="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algn="ctr" defTabSz="914400" hangingPunct="0">
              <a:buClrTx/>
              <a:buSzTx/>
              <a:buFont typeface="Arial" panose="020B0604020202020204" pitchFamily="34" charset="0"/>
              <a:buNone/>
              <a:defRPr/>
            </a:pPr>
            <a:endParaRPr kumimoji="0" lang="zh-CN" altLang="en-US" sz="2400" kern="1200" cap="none" spc="0" normalizeH="0" baseline="0" noProof="0">
              <a:solidFill>
                <a:schemeClr val="accent4"/>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Arial" panose="020B0604020202020204" pitchFamily="34" charset="0"/>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在浏览器中打开</a:t>
            </a:r>
            <a:r>
              <a:rPr kumimoji="0" lang="zh-CN" altLang="en-US" sz="1800" b="0" kern="1200" cap="none" spc="0" normalizeH="0" baseline="0" noProof="0">
                <a:solidFill>
                  <a:srgbClr val="0092BC"/>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www.xybsyw.com</a:t>
            </a:r>
            <a:endParaRPr kumimoji="0" lang="zh-CN" altLang="en-US" sz="1800" b="0" kern="1200" cap="none" spc="0" normalizeH="0" baseline="0" noProof="0">
              <a:solidFill>
                <a:srgbClr val="0092BC"/>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Arial" panose="020B0604020202020204" pitchFamily="34" charset="0"/>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官网首页右上角点击“教师登录”</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Arial" panose="020B0604020202020204" pitchFamily="34" charset="0"/>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选择您要登录的学校</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可</a:t>
            </a:r>
            <a:r>
              <a:rPr kumimoji="0" lang="zh-CN"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通过选择省份或者关键字搜索学校）</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Arial" panose="020B0604020202020204" pitchFamily="34" charset="0"/>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输入账号和密码直接登录</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或选择扫码登录使用小程序教师端扫码</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defTabSz="914400" hangingPunct="0">
              <a:lnSpc>
                <a:spcPct val="130000"/>
              </a:lnSpc>
              <a:buClrTx/>
              <a:buSzTx/>
              <a:buFont typeface="Arial" panose="020B0604020202020204" pitchFamily="34" charset="0"/>
              <a:defRPr/>
            </a:pPr>
            <a:endParaRPr lang="zh-CN" altLang="en-US" sz="1800" b="0" noProof="0">
              <a:solidFill>
                <a:schemeClr val="tx1"/>
              </a:solidFill>
              <a:effectLst>
                <a:outerShdw blurRad="38100" dist="19050" dir="2700000" algn="tl" rotWithShape="0">
                  <a:schemeClr val="dk1">
                    <a:alpha val="40000"/>
                  </a:scheme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R="0" defTabSz="914400" hangingPunct="0">
              <a:lnSpc>
                <a:spcPct val="130000"/>
              </a:lnSpc>
              <a:buClrTx/>
              <a:buSzTx/>
              <a:buFont typeface="Arial" panose="020B0604020202020204" pitchFamily="34" charset="0"/>
              <a:defRPr/>
            </a:pPr>
            <a:r>
              <a:rPr lang="zh-CN" altLang="en-US" sz="1800" b="0" noProof="0">
                <a:solidFill>
                  <a:schemeClr val="tx1"/>
                </a:solidFill>
                <a:effectLst>
                  <a:outerShdw blurRad="38100" dist="19050" dir="2700000" algn="tl" rotWithShape="0">
                    <a:schemeClr val="dk1">
                      <a:alpha val="40000"/>
                    </a:scheme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说明：第一次登入时需绑定手机，并重设密码。绑定手机以便忘记密码时可自行重置。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登录指南</a:t>
            </a:r>
            <a:r>
              <a:rPr lang="en-US" altLang="zh-CN"/>
              <a:t>-</a:t>
            </a:r>
            <a:r>
              <a:rPr lang="zh-CN" altLang="en-US"/>
              <a:t>电脑网页端</a:t>
            </a:r>
            <a:endParaRPr lang="zh-CN" altLang="en-US"/>
          </a:p>
        </p:txBody>
      </p:sp>
      <p:pic>
        <p:nvPicPr>
          <p:cNvPr id="11" name="图片 10"/>
          <p:cNvPicPr>
            <a:picLocks noChangeAspect="1"/>
          </p:cNvPicPr>
          <p:nvPr/>
        </p:nvPicPr>
        <p:blipFill>
          <a:blip r:embed="rId1"/>
          <a:stretch>
            <a:fillRect/>
          </a:stretch>
        </p:blipFill>
        <p:spPr>
          <a:xfrm>
            <a:off x="3382010" y="2517775"/>
            <a:ext cx="5514340" cy="2256790"/>
          </a:xfrm>
          <a:prstGeom prst="rect">
            <a:avLst/>
          </a:prstGeom>
        </p:spPr>
      </p:pic>
      <p:sp>
        <p:nvSpPr>
          <p:cNvPr id="12" name="文本框 11"/>
          <p:cNvSpPr txBox="1"/>
          <p:nvPr/>
        </p:nvSpPr>
        <p:spPr>
          <a:xfrm>
            <a:off x="1256665" y="2891790"/>
            <a:ext cx="274637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选择</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搜索学校，或者直接录入学校名称</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13" name="直接箭头连接符 12"/>
          <p:cNvCxnSpPr/>
          <p:nvPr/>
        </p:nvCxnSpPr>
        <p:spPr>
          <a:xfrm>
            <a:off x="4288790" y="3307715"/>
            <a:ext cx="390525" cy="21399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248535" y="3923030"/>
            <a:ext cx="1971675" cy="337185"/>
          </a:xfrm>
          <a:prstGeom prst="rect">
            <a:avLst/>
          </a:prstGeom>
          <a:noFill/>
          <a:effectLst>
            <a:glow rad="1079500">
              <a:schemeClr val="accent3">
                <a:satMod val="175000"/>
                <a:alpha val="100000"/>
              </a:schemeClr>
            </a:glow>
          </a:effectLst>
        </p:spPr>
        <p:txBody>
          <a:bodyPr wrap="square" rtlCol="0">
            <a:spAutoFit/>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3.</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输入账号和密码</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15" name="直接箭头连接符 14"/>
          <p:cNvCxnSpPr/>
          <p:nvPr/>
        </p:nvCxnSpPr>
        <p:spPr>
          <a:xfrm flipV="1">
            <a:off x="4304030" y="3923030"/>
            <a:ext cx="360045" cy="17970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2"/>
          <a:stretch>
            <a:fillRect/>
          </a:stretch>
        </p:blipFill>
        <p:spPr>
          <a:xfrm>
            <a:off x="332105" y="466090"/>
            <a:ext cx="6615430" cy="2032635"/>
          </a:xfrm>
          <a:prstGeom prst="rect">
            <a:avLst/>
          </a:prstGeom>
          <a:effectLst>
            <a:outerShdw blurRad="63500" sx="102000" sy="102000" algn="ctr" rotWithShape="0">
              <a:prstClr val="black">
                <a:alpha val="40000"/>
              </a:prstClr>
            </a:outerShdw>
          </a:effectLst>
        </p:spPr>
      </p:pic>
      <p:sp>
        <p:nvSpPr>
          <p:cNvPr id="17" name="文本框 16"/>
          <p:cNvSpPr txBox="1"/>
          <p:nvPr/>
        </p:nvSpPr>
        <p:spPr>
          <a:xfrm>
            <a:off x="6238240" y="771525"/>
            <a:ext cx="218821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教师登录  </a:t>
            </a:r>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18" name="直接箭头连接符 17"/>
          <p:cNvCxnSpPr/>
          <p:nvPr/>
        </p:nvCxnSpPr>
        <p:spPr>
          <a:xfrm flipH="1" flipV="1">
            <a:off x="5380990" y="676910"/>
            <a:ext cx="774700" cy="31051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5.xml><?xml version="1.0" encoding="utf-8"?>
<p:tagLst xmlns:p="http://schemas.openxmlformats.org/presentationml/2006/main">
  <p:tag name="KSO_WM_UNIT_PLACING_PICTURE_USER_VIEWPORT" val="{&quot;height&quot;:4254,&quot;width&quot;:2934}"/>
</p:tagLst>
</file>

<file path=ppt/tags/tag126.xml><?xml version="1.0" encoding="utf-8"?>
<p:tagLst xmlns:p="http://schemas.openxmlformats.org/presentationml/2006/main">
  <p:tag name="KSO_WM_UNIT_PLACING_PICTURE_USER_VIEWPORT" val="{&quot;height&quot;:3870,&quot;width&quot;:3870}"/>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
      <a:dk1>
        <a:srgbClr val="000000"/>
      </a:dk1>
      <a:lt1>
        <a:srgbClr val="FFFFFF"/>
      </a:lt1>
      <a:dk2>
        <a:srgbClr val="A7A7A7"/>
      </a:dk2>
      <a:lt2>
        <a:srgbClr val="535353"/>
      </a:lt2>
      <a:accent1>
        <a:srgbClr val="DF0024"/>
      </a:accent1>
      <a:accent2>
        <a:srgbClr val="C0504D"/>
      </a:accent2>
      <a:accent3>
        <a:srgbClr val="FFFFFF"/>
      </a:accent3>
      <a:accent4>
        <a:srgbClr val="000000"/>
      </a:accent4>
      <a:accent5>
        <a:srgbClr val="ECAAAB"/>
      </a:accent5>
      <a:accent6>
        <a:srgbClr val="AC4744"/>
      </a:accent6>
      <a:hlink>
        <a:srgbClr val="0000FF"/>
      </a:hlink>
      <a:folHlink>
        <a:srgbClr val="FF00FF"/>
      </a:folHlink>
    </a:clrScheme>
    <a:fontScheme name="">
      <a:majorFont>
        <a:latin typeface="Calibri"/>
        <a:ea typeface="Calibri"/>
        <a:cs typeface=""/>
      </a:majorFont>
      <a:minorFont>
        <a:latin typeface="Calibri"/>
        <a:ea typeface="Calibr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
      <a:dk1>
        <a:srgbClr val="000000"/>
      </a:dk1>
      <a:lt1>
        <a:srgbClr val="FFFFFF"/>
      </a:lt1>
      <a:dk2>
        <a:srgbClr val="A7A7A7"/>
      </a:dk2>
      <a:lt2>
        <a:srgbClr val="535353"/>
      </a:lt2>
      <a:accent1>
        <a:srgbClr val="DF0024"/>
      </a:accent1>
      <a:accent2>
        <a:srgbClr val="C0504D"/>
      </a:accent2>
      <a:accent3>
        <a:srgbClr val="FFFFFF"/>
      </a:accent3>
      <a:accent4>
        <a:srgbClr val="000000"/>
      </a:accent4>
      <a:accent5>
        <a:srgbClr val="ECAAAB"/>
      </a:accent5>
      <a:accent6>
        <a:srgbClr val="AC4744"/>
      </a:accent6>
      <a:hlink>
        <a:srgbClr val="0000FF"/>
      </a:hlink>
      <a:folHlink>
        <a:srgbClr val="FF00FF"/>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3297</Words>
  <Application>WPS 演示</Application>
  <PresentationFormat>全屏显示(16:9)</PresentationFormat>
  <Paragraphs>389</Paragraphs>
  <Slides>41</Slides>
  <Notes>5</Notes>
  <HiddenSlides>0</HiddenSlides>
  <MMClips>0</MMClips>
  <ScaleCrop>false</ScaleCrop>
  <HeadingPairs>
    <vt:vector size="6" baseType="variant">
      <vt:variant>
        <vt:lpstr>已用的字体</vt:lpstr>
      </vt:variant>
      <vt:variant>
        <vt:i4>17</vt:i4>
      </vt:variant>
      <vt:variant>
        <vt:lpstr>主题</vt:lpstr>
      </vt:variant>
      <vt:variant>
        <vt:i4>5</vt:i4>
      </vt:variant>
      <vt:variant>
        <vt:lpstr>幻灯片标题</vt:lpstr>
      </vt:variant>
      <vt:variant>
        <vt:i4>41</vt:i4>
      </vt:variant>
    </vt:vector>
  </HeadingPairs>
  <TitlesOfParts>
    <vt:vector size="63" baseType="lpstr">
      <vt:lpstr>Arial</vt:lpstr>
      <vt:lpstr>宋体</vt:lpstr>
      <vt:lpstr>Wingdings</vt:lpstr>
      <vt:lpstr>Calibri</vt:lpstr>
      <vt:lpstr>微软雅黑</vt:lpstr>
      <vt:lpstr>Wingdings</vt:lpstr>
      <vt:lpstr>Microsoft YaHei Bold</vt:lpstr>
      <vt:lpstr>Microsoft YaHei Regular</vt:lpstr>
      <vt:lpstr>字魂105号-简雅黑</vt:lpstr>
      <vt:lpstr>DIN Alternate</vt:lpstr>
      <vt:lpstr>Vrinda</vt:lpstr>
      <vt:lpstr>Calibri</vt:lpstr>
      <vt:lpstr>方正黑体简体</vt:lpstr>
      <vt:lpstr>Noto Serif CJK SC</vt:lpstr>
      <vt:lpstr>文鼎中楷体</vt:lpstr>
      <vt:lpstr>Arial Unicode MS</vt:lpstr>
      <vt:lpstr>黑体</vt:lpstr>
      <vt:lpstr>Office 主题</vt:lpstr>
      <vt:lpstr>1_自定义设计方案</vt:lpstr>
      <vt:lpstr>4_自定义设计方案</vt:lpstr>
      <vt:lpstr>2_自定义设计方案</vt:lpstr>
      <vt:lpstr>自定义设计方案</vt:lpstr>
      <vt:lpstr>PowerPoint 演示文稿</vt:lpstr>
      <vt:lpstr>PowerPoint 演示文稿</vt:lpstr>
      <vt:lpstr>PowerPoint 演示文稿</vt:lpstr>
      <vt:lpstr>平台角色-按账号权限</vt:lpstr>
      <vt:lpstr>平台角色-按账号权限</vt:lpstr>
      <vt:lpstr>PowerPoint 演示文稿</vt:lpstr>
      <vt:lpstr>PowerPoint 演示文稿</vt:lpstr>
      <vt:lpstr>登录指南-电脑网页端</vt:lpstr>
      <vt:lpstr>登录指南-电脑网页端</vt:lpstr>
      <vt:lpstr>登录指南-电脑网页端</vt:lpstr>
      <vt:lpstr>登录指南-微信小程序</vt:lpstr>
      <vt:lpstr>PowerPoint 演示文稿</vt:lpstr>
      <vt:lpstr>1.导入基础信息</vt:lpstr>
      <vt:lpstr>1.1 导入基础信息-院系信息</vt:lpstr>
      <vt:lpstr>1.2 导入基础信息-专业信息</vt:lpstr>
      <vt:lpstr>1.3 导入基础信息-班级信息</vt:lpstr>
      <vt:lpstr>1.4 导入基础信息-学生信息</vt:lpstr>
      <vt:lpstr>1.5 导入基础信息-教师信息</vt:lpstr>
      <vt:lpstr>1.5 导入基础信息-教师信息</vt:lpstr>
      <vt:lpstr>PowerPoint 演示文稿</vt:lpstr>
      <vt:lpstr>1.6 导入基础信息-实践课程</vt:lpstr>
      <vt:lpstr>1.6 导入基础信息-实践课程</vt:lpstr>
      <vt:lpstr>2 查看统计报表</vt:lpstr>
      <vt:lpstr>2 查看统计报表</vt:lpstr>
      <vt:lpstr>3 公告消息</vt:lpstr>
      <vt:lpstr>3 公告消息</vt:lpstr>
      <vt:lpstr>3 公告消息</vt:lpstr>
      <vt:lpstr>4 问卷调查</vt:lpstr>
      <vt:lpstr>5 “实习无忧”综合保险</vt:lpstr>
      <vt:lpstr>5 “实习无忧”综合保险</vt:lpstr>
      <vt:lpstr>PowerPoint 演示文稿</vt:lpstr>
      <vt:lpstr>1 小程序-工作台</vt:lpstr>
      <vt:lpstr>1 小程序-工作台</vt:lpstr>
      <vt:lpstr>2 小程序-大数据（增值业务）</vt:lpstr>
      <vt:lpstr>3 小程序-消息-通讯录、实习、系统、互动消息</vt:lpstr>
      <vt:lpstr>3 小程序-消息-公告</vt:lpstr>
      <vt:lpstr>4 小程序-我的-校友建设</vt:lpstr>
      <vt:lpstr>4 小程序-我的-互动</vt:lpstr>
      <vt:lpstr>4 小程序-我的-客服与反馈</vt:lpstr>
      <vt:lpstr>5 小程序-管理角色切换</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oо○謊唁oо</cp:lastModifiedBy>
  <cp:revision>485</cp:revision>
  <dcterms:created xsi:type="dcterms:W3CDTF">2017-01-09T09:44:00Z</dcterms:created>
  <dcterms:modified xsi:type="dcterms:W3CDTF">2021-08-30T05:21:33Z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E259042C525642FC95C9DB841A0D684F</vt:lpwstr>
  </property>
</Properties>
</file>